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44"/>
  </p:notesMasterIdLst>
  <p:sldIdLst>
    <p:sldId id="10053" r:id="rId6"/>
    <p:sldId id="10054" r:id="rId7"/>
    <p:sldId id="10059" r:id="rId8"/>
    <p:sldId id="10057" r:id="rId9"/>
    <p:sldId id="10061" r:id="rId10"/>
    <p:sldId id="10062" r:id="rId11"/>
    <p:sldId id="10060" r:id="rId12"/>
    <p:sldId id="10081" r:id="rId13"/>
    <p:sldId id="10089" r:id="rId14"/>
    <p:sldId id="10090" r:id="rId15"/>
    <p:sldId id="10091" r:id="rId16"/>
    <p:sldId id="10082" r:id="rId17"/>
    <p:sldId id="10088" r:id="rId18"/>
    <p:sldId id="10083" r:id="rId19"/>
    <p:sldId id="10087" r:id="rId20"/>
    <p:sldId id="10092" r:id="rId21"/>
    <p:sldId id="10093" r:id="rId22"/>
    <p:sldId id="10094" r:id="rId23"/>
    <p:sldId id="10095" r:id="rId24"/>
    <p:sldId id="10096" r:id="rId25"/>
    <p:sldId id="10097" r:id="rId26"/>
    <p:sldId id="10098" r:id="rId27"/>
    <p:sldId id="10074" r:id="rId28"/>
    <p:sldId id="10066" r:id="rId29"/>
    <p:sldId id="10077" r:id="rId30"/>
    <p:sldId id="10076" r:id="rId31"/>
    <p:sldId id="10069" r:id="rId32"/>
    <p:sldId id="10067" r:id="rId33"/>
    <p:sldId id="10078" r:id="rId34"/>
    <p:sldId id="10080" r:id="rId35"/>
    <p:sldId id="10072" r:id="rId36"/>
    <p:sldId id="10079" r:id="rId37"/>
    <p:sldId id="10073" r:id="rId38"/>
    <p:sldId id="10084" r:id="rId39"/>
    <p:sldId id="10085" r:id="rId40"/>
    <p:sldId id="10075" r:id="rId41"/>
    <p:sldId id="10070" r:id="rId42"/>
    <p:sldId id="10055" r:id="rId4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7CFF5-FE40-43CC-A0FD-659491887B9B}">
          <p14:sldIdLst>
            <p14:sldId id="10053"/>
            <p14:sldId id="10054"/>
            <p14:sldId id="10059"/>
            <p14:sldId id="10057"/>
            <p14:sldId id="10061"/>
            <p14:sldId id="10062"/>
            <p14:sldId id="10060"/>
            <p14:sldId id="10081"/>
            <p14:sldId id="10089"/>
            <p14:sldId id="10090"/>
            <p14:sldId id="10091"/>
            <p14:sldId id="10082"/>
            <p14:sldId id="10088"/>
            <p14:sldId id="10083"/>
            <p14:sldId id="10087"/>
            <p14:sldId id="10092"/>
            <p14:sldId id="10093"/>
            <p14:sldId id="10094"/>
            <p14:sldId id="10095"/>
            <p14:sldId id="10096"/>
            <p14:sldId id="10097"/>
            <p14:sldId id="10098"/>
            <p14:sldId id="10074"/>
            <p14:sldId id="10066"/>
            <p14:sldId id="10077"/>
            <p14:sldId id="10076"/>
            <p14:sldId id="10069"/>
            <p14:sldId id="10067"/>
            <p14:sldId id="10078"/>
            <p14:sldId id="10080"/>
            <p14:sldId id="10072"/>
            <p14:sldId id="10079"/>
            <p14:sldId id="10073"/>
            <p14:sldId id="10084"/>
            <p14:sldId id="10085"/>
            <p14:sldId id="10075"/>
            <p14:sldId id="10070"/>
            <p14:sldId id="10055"/>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作者"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FFE187"/>
    <a:srgbClr val="FF9900"/>
    <a:srgbClr val="FF99CC"/>
    <a:srgbClr val="00B0F0"/>
    <a:srgbClr val="0091C4"/>
    <a:srgbClr val="ED7D3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92560" autoAdjust="0"/>
  </p:normalViewPr>
  <p:slideViewPr>
    <p:cSldViewPr snapToGrid="0">
      <p:cViewPr varScale="1">
        <p:scale>
          <a:sx n="84" d="100"/>
          <a:sy n="84" d="100"/>
        </p:scale>
        <p:origin x="30" y="42"/>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heme" Target="theme/theme1.xml"/><Relationship Id="rId8"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xuehui_microsoft_com/Documents/test_ray_perf.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xuehui_microsoft_com/Documents/test_ray_perf.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423447069116363"/>
          <c:y val="0.16245370370370371"/>
          <c:w val="0.71236286089238843"/>
          <c:h val="0.72088764946048411"/>
        </c:manualLayout>
      </c:layout>
      <c:barChart>
        <c:barDir val="bar"/>
        <c:grouping val="clustered"/>
        <c:varyColors val="0"/>
        <c:ser>
          <c:idx val="0"/>
          <c:order val="0"/>
          <c:tx>
            <c:strRef>
              <c:f>Sheet1!$M$2</c:f>
              <c:strCache>
                <c:ptCount val="1"/>
                <c:pt idx="0">
                  <c:v>time/s</c:v>
                </c:pt>
              </c:strCache>
            </c:strRef>
          </c:tx>
          <c:spPr>
            <a:solidFill>
              <a:schemeClr val="accent1"/>
            </a:solidFill>
            <a:ln>
              <a:noFill/>
            </a:ln>
            <a:effectLst/>
          </c:spPr>
          <c:invertIfNegative val="0"/>
          <c:cat>
            <c:strRef>
              <c:f>Sheet1!$N$1:$Q$1</c:f>
              <c:strCache>
                <c:ptCount val="4"/>
                <c:pt idx="0">
                  <c:v>ray-nparray</c:v>
                </c:pt>
                <c:pt idx="1">
                  <c:v>openmpi-nparray-py</c:v>
                </c:pt>
                <c:pt idx="2">
                  <c:v>torch-gloo-tensor</c:v>
                </c:pt>
                <c:pt idx="3">
                  <c:v>torch-rpc-tensor</c:v>
                </c:pt>
              </c:strCache>
            </c:strRef>
          </c:cat>
          <c:val>
            <c:numRef>
              <c:f>Sheet1!$N$2:$Q$2</c:f>
              <c:numCache>
                <c:formatCode>General</c:formatCode>
                <c:ptCount val="4"/>
                <c:pt idx="0">
                  <c:v>1.07</c:v>
                </c:pt>
                <c:pt idx="1">
                  <c:v>3.7</c:v>
                </c:pt>
                <c:pt idx="2">
                  <c:v>0.69</c:v>
                </c:pt>
                <c:pt idx="3">
                  <c:v>2.57</c:v>
                </c:pt>
              </c:numCache>
            </c:numRef>
          </c:val>
          <c:extLst>
            <c:ext xmlns:c16="http://schemas.microsoft.com/office/drawing/2014/chart" uri="{C3380CC4-5D6E-409C-BE32-E72D297353CC}">
              <c16:uniqueId val="{00000000-5CDA-4685-A303-4730D63E8EBE}"/>
            </c:ext>
          </c:extLst>
        </c:ser>
        <c:dLbls>
          <c:showLegendKey val="0"/>
          <c:showVal val="0"/>
          <c:showCatName val="0"/>
          <c:showSerName val="0"/>
          <c:showPercent val="0"/>
          <c:showBubbleSize val="0"/>
        </c:dLbls>
        <c:gapWidth val="182"/>
        <c:axId val="365877752"/>
        <c:axId val="522345336"/>
      </c:barChart>
      <c:catAx>
        <c:axId val="3658777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22345336"/>
        <c:crosses val="autoZero"/>
        <c:auto val="1"/>
        <c:lblAlgn val="ctr"/>
        <c:lblOffset val="100"/>
        <c:noMultiLvlLbl val="0"/>
      </c:catAx>
      <c:valAx>
        <c:axId val="52234533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65877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Sheet1!$A$2</c:f>
              <c:strCache>
                <c:ptCount val="1"/>
                <c:pt idx="0">
                  <c:v>time/s</c:v>
                </c:pt>
              </c:strCache>
            </c:strRef>
          </c:tx>
          <c:spPr>
            <a:solidFill>
              <a:schemeClr val="accent1"/>
            </a:solidFill>
            <a:ln>
              <a:noFill/>
            </a:ln>
            <a:effectLst/>
          </c:spPr>
          <c:invertIfNegative val="0"/>
          <c:cat>
            <c:strRef>
              <c:f>Sheet1!$B$1:$I$1</c:f>
              <c:strCache>
                <c:ptCount val="8"/>
                <c:pt idx="0">
                  <c:v>ray-bytes</c:v>
                </c:pt>
                <c:pt idx="1">
                  <c:v>http-default</c:v>
                </c:pt>
                <c:pt idx="2">
                  <c:v>http-chunk</c:v>
                </c:pt>
                <c:pt idx="3">
                  <c:v>scp</c:v>
                </c:pt>
                <c:pt idx="4">
                  <c:v>sftp</c:v>
                </c:pt>
                <c:pt idx="5">
                  <c:v>openmpi-bytes-py</c:v>
                </c:pt>
                <c:pt idx="6">
                  <c:v>torch-rpc-bytes</c:v>
                </c:pt>
                <c:pt idx="7">
                  <c:v>c++ mpi char</c:v>
                </c:pt>
              </c:strCache>
            </c:strRef>
          </c:cat>
          <c:val>
            <c:numRef>
              <c:f>Sheet1!$B$2:$I$2</c:f>
              <c:numCache>
                <c:formatCode>General</c:formatCode>
                <c:ptCount val="8"/>
                <c:pt idx="0">
                  <c:v>1.95</c:v>
                </c:pt>
                <c:pt idx="1">
                  <c:v>3.38</c:v>
                </c:pt>
                <c:pt idx="2">
                  <c:v>2</c:v>
                </c:pt>
                <c:pt idx="3">
                  <c:v>5</c:v>
                </c:pt>
                <c:pt idx="4">
                  <c:v>5</c:v>
                </c:pt>
                <c:pt idx="5">
                  <c:v>2.77</c:v>
                </c:pt>
                <c:pt idx="6">
                  <c:v>11.87</c:v>
                </c:pt>
                <c:pt idx="7">
                  <c:v>1</c:v>
                </c:pt>
              </c:numCache>
            </c:numRef>
          </c:val>
          <c:extLst>
            <c:ext xmlns:c16="http://schemas.microsoft.com/office/drawing/2014/chart" uri="{C3380CC4-5D6E-409C-BE32-E72D297353CC}">
              <c16:uniqueId val="{00000000-F1BD-46D8-8415-A0824879D900}"/>
            </c:ext>
          </c:extLst>
        </c:ser>
        <c:dLbls>
          <c:showLegendKey val="0"/>
          <c:showVal val="0"/>
          <c:showCatName val="0"/>
          <c:showSerName val="0"/>
          <c:showPercent val="0"/>
          <c:showBubbleSize val="0"/>
        </c:dLbls>
        <c:gapWidth val="182"/>
        <c:axId val="723767504"/>
        <c:axId val="723764552"/>
      </c:barChart>
      <c:catAx>
        <c:axId val="72376750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764552"/>
        <c:crosses val="autoZero"/>
        <c:auto val="1"/>
        <c:lblAlgn val="ctr"/>
        <c:lblOffset val="100"/>
        <c:noMultiLvlLbl val="0"/>
      </c:catAx>
      <c:valAx>
        <c:axId val="72376455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37675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a:t>
            </a:fld>
            <a:endParaRPr lang="en-US"/>
          </a:p>
        </p:txBody>
      </p:sp>
    </p:spTree>
    <p:extLst>
      <p:ext uri="{BB962C8B-B14F-4D97-AF65-F5344CB8AC3E}">
        <p14:creationId xmlns:p14="http://schemas.microsoft.com/office/powerpoint/2010/main" val="2591570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6</a:t>
            </a:fld>
            <a:endParaRPr lang="en-US"/>
          </a:p>
        </p:txBody>
      </p:sp>
    </p:spTree>
    <p:extLst>
      <p:ext uri="{BB962C8B-B14F-4D97-AF65-F5344CB8AC3E}">
        <p14:creationId xmlns:p14="http://schemas.microsoft.com/office/powerpoint/2010/main" val="3925378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15</a:t>
            </a:fld>
            <a:endParaRPr lang="en-US"/>
          </a:p>
        </p:txBody>
      </p:sp>
    </p:spTree>
    <p:extLst>
      <p:ext uri="{BB962C8B-B14F-4D97-AF65-F5344CB8AC3E}">
        <p14:creationId xmlns:p14="http://schemas.microsoft.com/office/powerpoint/2010/main" val="44534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29</a:t>
            </a:fld>
            <a:endParaRPr lang="en-US"/>
          </a:p>
        </p:txBody>
      </p:sp>
    </p:spTree>
    <p:extLst>
      <p:ext uri="{BB962C8B-B14F-4D97-AF65-F5344CB8AC3E}">
        <p14:creationId xmlns:p14="http://schemas.microsoft.com/office/powerpoint/2010/main" val="1245069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30</a:t>
            </a:fld>
            <a:endParaRPr lang="en-US"/>
          </a:p>
        </p:txBody>
      </p:sp>
    </p:spTree>
    <p:extLst>
      <p:ext uri="{BB962C8B-B14F-4D97-AF65-F5344CB8AC3E}">
        <p14:creationId xmlns:p14="http://schemas.microsoft.com/office/powerpoint/2010/main" val="3652874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fact that the Ray bars for deserialization are barely visible is not a mistake. This is a consequence of the support for zero-copy reads (the savings largely come from the lack of memory movement).</a:t>
            </a:r>
          </a:p>
          <a:p>
            <a:r>
              <a:rPr lang="en-US" sz="1200" b="0" i="0" kern="1200" dirty="0">
                <a:solidFill>
                  <a:schemeClr val="tx1"/>
                </a:solidFill>
                <a:effectLst/>
                <a:latin typeface="+mn-lt"/>
                <a:ea typeface="+mn-ea"/>
                <a:cs typeface="+mn-cs"/>
              </a:rPr>
              <a:t>Note that the biggest wins are with deserialization. The speedups here are multiple orders of magnitude and get better as the NumPy arrays get larger (thanks to design goals 1, 3, and 4). Making </a:t>
            </a:r>
            <a:r>
              <a:rPr lang="en-US" sz="1200" b="1" i="0" kern="1200" dirty="0">
                <a:solidFill>
                  <a:schemeClr val="tx1"/>
                </a:solidFill>
                <a:effectLst/>
                <a:latin typeface="+mn-lt"/>
                <a:ea typeface="+mn-ea"/>
                <a:cs typeface="+mn-cs"/>
              </a:rPr>
              <a:t>deserialization</a:t>
            </a:r>
            <a:r>
              <a:rPr lang="en-US" sz="1200" b="0" i="0" kern="1200" dirty="0">
                <a:solidFill>
                  <a:schemeClr val="tx1"/>
                </a:solidFill>
                <a:effectLst/>
                <a:latin typeface="+mn-lt"/>
                <a:ea typeface="+mn-ea"/>
                <a:cs typeface="+mn-cs"/>
              </a:rPr>
              <a:t> fast is important for two reasons. First, an object may be serialized once and then deserialized many times (e.g., an object that is broadcast to all workers). Second, a common pattern is for many objects to be serialized in parallel and then aggregated and deserialized one at a time on a single worker making deserialization the bottleneck.</a:t>
            </a:r>
            <a:br>
              <a:rPr lang="en-US" dirty="0"/>
            </a:br>
            <a:endParaRPr lang="en-US" dirty="0"/>
          </a:p>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33</a:t>
            </a:fld>
            <a:endParaRPr lang="en-US"/>
          </a:p>
        </p:txBody>
      </p:sp>
    </p:spTree>
    <p:extLst>
      <p:ext uri="{BB962C8B-B14F-4D97-AF65-F5344CB8AC3E}">
        <p14:creationId xmlns:p14="http://schemas.microsoft.com/office/powerpoint/2010/main" val="12544554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772D2757-9308-4430-8433-C388BEDC9F35}" type="slidenum">
              <a:rPr lang="en-US" smtClean="0"/>
              <a:t>38</a:t>
            </a:fld>
            <a:endParaRPr lang="en-US"/>
          </a:p>
        </p:txBody>
      </p:sp>
    </p:spTree>
    <p:extLst>
      <p:ext uri="{BB962C8B-B14F-4D97-AF65-F5344CB8AC3E}">
        <p14:creationId xmlns:p14="http://schemas.microsoft.com/office/powerpoint/2010/main" val="11310183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3.xml"/><Relationship Id="rId5" Type="http://schemas.openxmlformats.org/officeDocument/2006/relationships/hyperlink" Target="https://creativecommons.org/licenses/by-nc/3.0/" TargetMode="External"/><Relationship Id="rId4" Type="http://schemas.openxmlformats.org/officeDocument/2006/relationships/hyperlink" Target="http://pngimg.com/download/38188"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github.com/ray-project/ray/tree/master/rllib"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deepmind/reverb" TargetMode="External"/><Relationship Id="rId3" Type="http://schemas.openxmlformats.org/officeDocument/2006/relationships/hyperlink" Target="https://arrow.apache.org/" TargetMode="External"/><Relationship Id="rId7" Type="http://schemas.openxmlformats.org/officeDocument/2006/relationships/hyperlink" Target="https://www.slideshare.net/databricks/enabling-composition-in-distributed-reinforcement-learning-with-ray-rllib-with-eric-liang-and-richard-liaw"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zhihu.com/question/377263715" TargetMode="External"/><Relationship Id="rId5" Type="http://schemas.openxmlformats.org/officeDocument/2006/relationships/hyperlink" Target="https://github.com/modin-project/modin" TargetMode="External"/><Relationship Id="rId4" Type="http://schemas.openxmlformats.org/officeDocument/2006/relationships/hyperlink" Target="https://wesmckinney.com/blog/arrow-streaming-columnar/"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1927980"/>
            <a:ext cx="9144000" cy="2154436"/>
          </a:xfrm>
        </p:spPr>
        <p:txBody>
          <a:bodyPr/>
          <a:lstStyle/>
          <a:p>
            <a:pPr fontAlgn="base"/>
            <a:r>
              <a:rPr lang="zh-CN" altLang="en-US" dirty="0"/>
              <a:t>人工智能系统 </a:t>
            </a:r>
            <a:r>
              <a:rPr lang="en-US" altLang="zh-CN" dirty="0"/>
              <a:t>System for AI</a:t>
            </a:r>
            <a:br>
              <a:rPr lang="en-US" altLang="zh-CN" dirty="0"/>
            </a:br>
            <a:r>
              <a:rPr lang="en-US" altLang="zh-CN" dirty="0"/>
              <a:t> </a:t>
            </a:r>
            <a:r>
              <a:rPr lang="en-US" dirty="0"/>
              <a:t> </a:t>
            </a:r>
            <a:br>
              <a:rPr lang="en-US" dirty="0"/>
            </a:br>
            <a:r>
              <a:rPr lang="zh-CN" altLang="en-US" dirty="0"/>
              <a:t>强化学习系统</a:t>
            </a:r>
            <a:br>
              <a:rPr lang="en-US" altLang="zh-CN" dirty="0"/>
            </a:br>
            <a:r>
              <a:rPr lang="en-US" altLang="zh-CN" sz="3200" dirty="0"/>
              <a:t>System for Reinforcement Learning</a:t>
            </a:r>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1271A4-08F7-4614-A638-1B44D66CB6BD}"/>
              </a:ext>
            </a:extLst>
          </p:cNvPr>
          <p:cNvSpPr>
            <a:spLocks noGrp="1"/>
          </p:cNvSpPr>
          <p:nvPr>
            <p:ph type="title"/>
          </p:nvPr>
        </p:nvSpPr>
        <p:spPr>
          <a:xfrm>
            <a:off x="584025" y="2875002"/>
            <a:ext cx="4161981" cy="1107996"/>
          </a:xfrm>
        </p:spPr>
        <p:txBody>
          <a:bodyPr wrap="square" anchor="ctr">
            <a:normAutofit/>
          </a:bodyPr>
          <a:lstStyle/>
          <a:p>
            <a:r>
              <a:rPr lang="zh-CN" altLang="en-US" dirty="0"/>
              <a:t>大量难以复用的强化学习代码库</a:t>
            </a:r>
            <a:endParaRPr lang="en-US" dirty="0"/>
          </a:p>
        </p:txBody>
      </p:sp>
      <p:pic>
        <p:nvPicPr>
          <p:cNvPr id="4" name="图片 3" descr="手机屏幕截图&#10;&#10;描述已自动生成">
            <a:extLst>
              <a:ext uri="{FF2B5EF4-FFF2-40B4-BE49-F238E27FC236}">
                <a16:creationId xmlns:a16="http://schemas.microsoft.com/office/drawing/2014/main" id="{9FF42C08-98E4-417B-B27A-11A80D25DD0C}"/>
              </a:ext>
            </a:extLst>
          </p:cNvPr>
          <p:cNvPicPr>
            <a:picLocks noChangeAspect="1"/>
          </p:cNvPicPr>
          <p:nvPr/>
        </p:nvPicPr>
        <p:blipFill>
          <a:blip r:embed="rId2"/>
          <a:stretch>
            <a:fillRect/>
          </a:stretch>
        </p:blipFill>
        <p:spPr>
          <a:xfrm>
            <a:off x="5334000" y="1011555"/>
            <a:ext cx="6858000" cy="4834890"/>
          </a:xfrm>
          <a:prstGeom prst="rect">
            <a:avLst/>
          </a:prstGeom>
          <a:noFill/>
        </p:spPr>
      </p:pic>
    </p:spTree>
    <p:extLst>
      <p:ext uri="{BB962C8B-B14F-4D97-AF65-F5344CB8AC3E}">
        <p14:creationId xmlns:p14="http://schemas.microsoft.com/office/powerpoint/2010/main" val="42104192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72D93-192E-4CF4-9A08-DC61622C87AC}"/>
              </a:ext>
            </a:extLst>
          </p:cNvPr>
          <p:cNvSpPr>
            <a:spLocks noGrp="1"/>
          </p:cNvSpPr>
          <p:nvPr>
            <p:ph type="title"/>
          </p:nvPr>
        </p:nvSpPr>
        <p:spPr>
          <a:xfrm>
            <a:off x="3617311" y="2660591"/>
            <a:ext cx="4161981" cy="1107996"/>
          </a:xfrm>
        </p:spPr>
        <p:txBody>
          <a:bodyPr/>
          <a:lstStyle/>
          <a:p>
            <a:endParaRPr lang="en-US" dirty="0"/>
          </a:p>
        </p:txBody>
      </p:sp>
      <p:pic>
        <p:nvPicPr>
          <p:cNvPr id="5" name="图片 4" descr="红墙上的问号">
            <a:extLst>
              <a:ext uri="{FF2B5EF4-FFF2-40B4-BE49-F238E27FC236}">
                <a16:creationId xmlns:a16="http://schemas.microsoft.com/office/drawing/2014/main" id="{15FD5E65-04AB-423C-8C10-A8764F7B8C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文本框 5">
            <a:extLst>
              <a:ext uri="{FF2B5EF4-FFF2-40B4-BE49-F238E27FC236}">
                <a16:creationId xmlns:a16="http://schemas.microsoft.com/office/drawing/2014/main" id="{8F3364F1-B302-4056-9B8A-A411C88AC732}"/>
              </a:ext>
            </a:extLst>
          </p:cNvPr>
          <p:cNvSpPr txBox="1"/>
          <p:nvPr/>
        </p:nvSpPr>
        <p:spPr>
          <a:xfrm>
            <a:off x="1268342" y="3152001"/>
            <a:ext cx="7848302" cy="553998"/>
          </a:xfrm>
          <a:prstGeom prst="rect">
            <a:avLst/>
          </a:prstGeom>
          <a:noFill/>
        </p:spPr>
        <p:txBody>
          <a:bodyPr wrap="none" lIns="0" tIns="0" rIns="0" bIns="0" rtlCol="0">
            <a:spAutoFit/>
          </a:bodyPr>
          <a:lstStyle/>
          <a:p>
            <a:pPr algn="l"/>
            <a:r>
              <a:rPr lang="zh-CN" altLang="en-US" sz="3600" dirty="0">
                <a:gradFill>
                  <a:gsLst>
                    <a:gs pos="2917">
                      <a:schemeClr val="tx1"/>
                    </a:gs>
                    <a:gs pos="30000">
                      <a:schemeClr val="tx1"/>
                    </a:gs>
                  </a:gsLst>
                  <a:lin ang="5400000" scaled="0"/>
                </a:gradFill>
              </a:rPr>
              <a:t>为什么不能复用这些存在的代码库呢？</a:t>
            </a:r>
            <a:endParaRPr lang="en-US" sz="36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3232725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A77083-6E06-47AE-A272-8277E8FF10A8}"/>
              </a:ext>
            </a:extLst>
          </p:cNvPr>
          <p:cNvSpPr>
            <a:spLocks noGrp="1"/>
          </p:cNvSpPr>
          <p:nvPr>
            <p:ph type="title"/>
          </p:nvPr>
        </p:nvSpPr>
        <p:spPr>
          <a:xfrm>
            <a:off x="2393122" y="494995"/>
            <a:ext cx="9144000" cy="553998"/>
          </a:xfrm>
        </p:spPr>
        <p:txBody>
          <a:bodyPr/>
          <a:lstStyle/>
          <a:p>
            <a:r>
              <a:rPr lang="zh-CN" altLang="en-US" dirty="0">
                <a:gradFill>
                  <a:gsLst>
                    <a:gs pos="2917">
                      <a:schemeClr val="tx1"/>
                    </a:gs>
                    <a:gs pos="30000">
                      <a:schemeClr val="tx1"/>
                    </a:gs>
                  </a:gsLst>
                  <a:lin ang="5400000" scaled="0"/>
                </a:gradFill>
              </a:rPr>
              <a:t>算法上的一点差别可能会极大影响结果</a:t>
            </a:r>
            <a:endParaRPr lang="en-US" dirty="0"/>
          </a:p>
        </p:txBody>
      </p:sp>
      <p:pic>
        <p:nvPicPr>
          <p:cNvPr id="4" name="图片 3">
            <a:extLst>
              <a:ext uri="{FF2B5EF4-FFF2-40B4-BE49-F238E27FC236}">
                <a16:creationId xmlns:a16="http://schemas.microsoft.com/office/drawing/2014/main" id="{FCCE1063-0149-4AAF-A849-45E6F18E2366}"/>
              </a:ext>
            </a:extLst>
          </p:cNvPr>
          <p:cNvPicPr>
            <a:picLocks noChangeAspect="1"/>
          </p:cNvPicPr>
          <p:nvPr/>
        </p:nvPicPr>
        <p:blipFill>
          <a:blip r:embed="rId2"/>
          <a:stretch>
            <a:fillRect/>
          </a:stretch>
        </p:blipFill>
        <p:spPr>
          <a:xfrm>
            <a:off x="3390248" y="1819205"/>
            <a:ext cx="4686952" cy="4235363"/>
          </a:xfrm>
          <a:prstGeom prst="rect">
            <a:avLst/>
          </a:prstGeom>
        </p:spPr>
      </p:pic>
      <p:sp>
        <p:nvSpPr>
          <p:cNvPr id="5" name="文本框 4">
            <a:extLst>
              <a:ext uri="{FF2B5EF4-FFF2-40B4-BE49-F238E27FC236}">
                <a16:creationId xmlns:a16="http://schemas.microsoft.com/office/drawing/2014/main" id="{3982A925-7837-4CB1-8665-3F040D96FFA5}"/>
              </a:ext>
            </a:extLst>
          </p:cNvPr>
          <p:cNvSpPr txBox="1"/>
          <p:nvPr/>
        </p:nvSpPr>
        <p:spPr>
          <a:xfrm>
            <a:off x="2452757" y="6224505"/>
            <a:ext cx="805727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 2. 6 tricks in DQN will performs different performance from rainbow paper.</a:t>
            </a:r>
          </a:p>
        </p:txBody>
      </p:sp>
    </p:spTree>
    <p:extLst>
      <p:ext uri="{BB962C8B-B14F-4D97-AF65-F5344CB8AC3E}">
        <p14:creationId xmlns:p14="http://schemas.microsoft.com/office/powerpoint/2010/main" val="277371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502C34-745C-45E5-8EB2-64D29EC5353B}"/>
              </a:ext>
            </a:extLst>
          </p:cNvPr>
          <p:cNvSpPr>
            <a:spLocks noGrp="1"/>
          </p:cNvSpPr>
          <p:nvPr>
            <p:ph type="title"/>
          </p:nvPr>
        </p:nvSpPr>
        <p:spPr>
          <a:xfrm>
            <a:off x="2242614" y="534506"/>
            <a:ext cx="9144000" cy="1107996"/>
          </a:xfrm>
        </p:spPr>
        <p:txBody>
          <a:bodyPr/>
          <a:lstStyle/>
          <a:p>
            <a:r>
              <a:rPr lang="zh-CN" altLang="en-US" dirty="0"/>
              <a:t>强化学习的执行策略多种多样，底层可使用的通信框架各式各样</a:t>
            </a:r>
            <a:endParaRPr lang="en-US" dirty="0"/>
          </a:p>
        </p:txBody>
      </p:sp>
      <p:pic>
        <p:nvPicPr>
          <p:cNvPr id="4" name="图片 3">
            <a:extLst>
              <a:ext uri="{FF2B5EF4-FFF2-40B4-BE49-F238E27FC236}">
                <a16:creationId xmlns:a16="http://schemas.microsoft.com/office/drawing/2014/main" id="{F1F946A0-19C5-4F5C-B817-956DCC4940CB}"/>
              </a:ext>
            </a:extLst>
          </p:cNvPr>
          <p:cNvPicPr>
            <a:picLocks noChangeAspect="1"/>
          </p:cNvPicPr>
          <p:nvPr/>
        </p:nvPicPr>
        <p:blipFill>
          <a:blip r:embed="rId2"/>
          <a:stretch>
            <a:fillRect/>
          </a:stretch>
        </p:blipFill>
        <p:spPr>
          <a:xfrm>
            <a:off x="1042090" y="2324327"/>
            <a:ext cx="8317330" cy="3315420"/>
          </a:xfrm>
          <a:prstGeom prst="rect">
            <a:avLst/>
          </a:prstGeom>
        </p:spPr>
      </p:pic>
    </p:spTree>
    <p:extLst>
      <p:ext uri="{BB962C8B-B14F-4D97-AF65-F5344CB8AC3E}">
        <p14:creationId xmlns:p14="http://schemas.microsoft.com/office/powerpoint/2010/main" val="378261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D4B19-0A27-4123-BAC2-1D9219FD2995}"/>
              </a:ext>
            </a:extLst>
          </p:cNvPr>
          <p:cNvSpPr>
            <a:spLocks noGrp="1"/>
          </p:cNvSpPr>
          <p:nvPr>
            <p:ph type="title"/>
          </p:nvPr>
        </p:nvSpPr>
        <p:spPr>
          <a:xfrm>
            <a:off x="2336594" y="610198"/>
            <a:ext cx="9144000" cy="553998"/>
          </a:xfrm>
        </p:spPr>
        <p:txBody>
          <a:bodyPr/>
          <a:lstStyle/>
          <a:p>
            <a:r>
              <a:rPr lang="zh-CN" altLang="en-US" dirty="0"/>
              <a:t>不同的强化学习算法结构差异很大</a:t>
            </a:r>
            <a:endParaRPr lang="en-US" dirty="0"/>
          </a:p>
        </p:txBody>
      </p:sp>
      <p:pic>
        <p:nvPicPr>
          <p:cNvPr id="4" name="图片 3">
            <a:extLst>
              <a:ext uri="{FF2B5EF4-FFF2-40B4-BE49-F238E27FC236}">
                <a16:creationId xmlns:a16="http://schemas.microsoft.com/office/drawing/2014/main" id="{4FFB0FDD-67DC-48EA-B075-EE0A7FE7A486}"/>
              </a:ext>
            </a:extLst>
          </p:cNvPr>
          <p:cNvPicPr>
            <a:picLocks noChangeAspect="1"/>
          </p:cNvPicPr>
          <p:nvPr/>
        </p:nvPicPr>
        <p:blipFill>
          <a:blip r:embed="rId2"/>
          <a:stretch>
            <a:fillRect/>
          </a:stretch>
        </p:blipFill>
        <p:spPr>
          <a:xfrm>
            <a:off x="577464" y="2570330"/>
            <a:ext cx="10753901" cy="2347799"/>
          </a:xfrm>
          <a:prstGeom prst="rect">
            <a:avLst/>
          </a:prstGeom>
        </p:spPr>
      </p:pic>
    </p:spTree>
    <p:extLst>
      <p:ext uri="{BB962C8B-B14F-4D97-AF65-F5344CB8AC3E}">
        <p14:creationId xmlns:p14="http://schemas.microsoft.com/office/powerpoint/2010/main" val="377105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C21B2-DA6D-460C-AF86-231B446C16F0}"/>
              </a:ext>
            </a:extLst>
          </p:cNvPr>
          <p:cNvSpPr>
            <a:spLocks noGrp="1"/>
          </p:cNvSpPr>
          <p:nvPr>
            <p:ph type="title"/>
          </p:nvPr>
        </p:nvSpPr>
        <p:spPr>
          <a:xfrm>
            <a:off x="2097549" y="452223"/>
            <a:ext cx="9144000" cy="553998"/>
          </a:xfrm>
        </p:spPr>
        <p:txBody>
          <a:bodyPr/>
          <a:lstStyle/>
          <a:p>
            <a:pPr marL="457183" lvl="1"/>
            <a:r>
              <a:rPr lang="zh-CN" altLang="en-US" sz="3600" b="1" dirty="0">
                <a:gradFill>
                  <a:gsLst>
                    <a:gs pos="2917">
                      <a:schemeClr val="tx1"/>
                    </a:gs>
                    <a:gs pos="30000">
                      <a:schemeClr val="tx1"/>
                    </a:gs>
                  </a:gsLst>
                  <a:lin ang="5400000" scaled="0"/>
                </a:gradFill>
                <a:latin typeface="+mj-lt"/>
              </a:rPr>
              <a:t>强化学习算法和分布式架构互相影响</a:t>
            </a:r>
            <a:endParaRPr lang="en-US" sz="3600" b="1" dirty="0">
              <a:gradFill>
                <a:gsLst>
                  <a:gs pos="2917">
                    <a:schemeClr val="tx1"/>
                  </a:gs>
                  <a:gs pos="30000">
                    <a:schemeClr val="tx1"/>
                  </a:gs>
                </a:gsLst>
                <a:lin ang="5400000" scaled="0"/>
              </a:gradFill>
              <a:latin typeface="+mj-lt"/>
            </a:endParaRPr>
          </a:p>
        </p:txBody>
      </p:sp>
      <p:sp>
        <p:nvSpPr>
          <p:cNvPr id="15" name="椭圆 14">
            <a:extLst>
              <a:ext uri="{FF2B5EF4-FFF2-40B4-BE49-F238E27FC236}">
                <a16:creationId xmlns:a16="http://schemas.microsoft.com/office/drawing/2014/main" id="{2A6112CF-1385-4723-A0B6-7CF37F6C8DF2}"/>
              </a:ext>
            </a:extLst>
          </p:cNvPr>
          <p:cNvSpPr/>
          <p:nvPr/>
        </p:nvSpPr>
        <p:spPr bwMode="auto">
          <a:xfrm>
            <a:off x="3052204" y="2680138"/>
            <a:ext cx="1740513" cy="1576552"/>
          </a:xfrm>
          <a:prstGeom prst="ellipse">
            <a:avLst/>
          </a:prstGeom>
          <a:solidFill>
            <a:schemeClr val="accent1">
              <a:alpha val="50000"/>
            </a:schemeClr>
          </a:solidFill>
          <a:ln>
            <a:noFill/>
          </a:ln>
          <a:effectLst>
            <a:reflection blurRad="6350" stA="50000" endA="300" endPos="55500" dist="50800" dir="5400000" sy="-100000" algn="bl" rotWithShape="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新算法</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椭圆 15">
            <a:extLst>
              <a:ext uri="{FF2B5EF4-FFF2-40B4-BE49-F238E27FC236}">
                <a16:creationId xmlns:a16="http://schemas.microsoft.com/office/drawing/2014/main" id="{D416FB80-6BDF-42C8-87A0-069A24090D05}"/>
              </a:ext>
            </a:extLst>
          </p:cNvPr>
          <p:cNvSpPr/>
          <p:nvPr/>
        </p:nvSpPr>
        <p:spPr bwMode="auto">
          <a:xfrm>
            <a:off x="7032474" y="2640724"/>
            <a:ext cx="1740513" cy="1576552"/>
          </a:xfrm>
          <a:prstGeom prst="ellipse">
            <a:avLst/>
          </a:prstGeom>
          <a:solidFill>
            <a:schemeClr val="accent2">
              <a:lumMod val="50000"/>
              <a:lumOff val="50000"/>
              <a:alpha val="50000"/>
            </a:schemeClr>
          </a:solidFill>
          <a:ln>
            <a:noFill/>
          </a:ln>
          <a:effectLst>
            <a:reflection blurRad="6350" stA="50000" endA="300" endPos="55500" dist="50800" dir="5400000" sy="-100000" algn="bl" rotWithShape="0"/>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新架构</a:t>
            </a: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连接符: 曲线 17">
            <a:extLst>
              <a:ext uri="{FF2B5EF4-FFF2-40B4-BE49-F238E27FC236}">
                <a16:creationId xmlns:a16="http://schemas.microsoft.com/office/drawing/2014/main" id="{5805E471-C43C-4E35-A13B-A044CA8D04C8}"/>
              </a:ext>
            </a:extLst>
          </p:cNvPr>
          <p:cNvCxnSpPr>
            <a:stCxn id="15" idx="0"/>
            <a:endCxn id="16" idx="0"/>
          </p:cNvCxnSpPr>
          <p:nvPr/>
        </p:nvCxnSpPr>
        <p:spPr>
          <a:xfrm rot="5400000" flipH="1" flipV="1">
            <a:off x="5892889" y="670296"/>
            <a:ext cx="39414" cy="3980270"/>
          </a:xfrm>
          <a:prstGeom prst="curvedConnector3">
            <a:avLst>
              <a:gd name="adj1" fmla="val 221598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连接符: 曲线 22">
            <a:extLst>
              <a:ext uri="{FF2B5EF4-FFF2-40B4-BE49-F238E27FC236}">
                <a16:creationId xmlns:a16="http://schemas.microsoft.com/office/drawing/2014/main" id="{3609705F-0853-4FAC-B77A-0AD1C0B111A1}"/>
              </a:ext>
            </a:extLst>
          </p:cNvPr>
          <p:cNvCxnSpPr>
            <a:stCxn id="16" idx="4"/>
            <a:endCxn id="15" idx="4"/>
          </p:cNvCxnSpPr>
          <p:nvPr/>
        </p:nvCxnSpPr>
        <p:spPr>
          <a:xfrm rot="5400000">
            <a:off x="5892889" y="2246848"/>
            <a:ext cx="39414" cy="3980270"/>
          </a:xfrm>
          <a:prstGeom prst="curvedConnector3">
            <a:avLst>
              <a:gd name="adj1" fmla="val 24239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96C542CC-7201-453A-8045-F5D37577360D}"/>
              </a:ext>
            </a:extLst>
          </p:cNvPr>
          <p:cNvSpPr txBox="1"/>
          <p:nvPr/>
        </p:nvSpPr>
        <p:spPr>
          <a:xfrm>
            <a:off x="4628755" y="2159352"/>
            <a:ext cx="282128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解决新架构产生收敛问题</a:t>
            </a:r>
            <a:endParaRPr lang="en-US" sz="2000" dirty="0" err="1">
              <a:gradFill>
                <a:gsLst>
                  <a:gs pos="2917">
                    <a:schemeClr val="tx1"/>
                  </a:gs>
                  <a:gs pos="30000">
                    <a:schemeClr val="tx1"/>
                  </a:gs>
                </a:gsLst>
                <a:lin ang="5400000" scaled="0"/>
              </a:gradFill>
            </a:endParaRPr>
          </a:p>
        </p:txBody>
      </p:sp>
      <p:sp>
        <p:nvSpPr>
          <p:cNvPr id="26" name="文本框 25">
            <a:extLst>
              <a:ext uri="{FF2B5EF4-FFF2-40B4-BE49-F238E27FC236}">
                <a16:creationId xmlns:a16="http://schemas.microsoft.com/office/drawing/2014/main" id="{2AA164D9-3519-4002-8636-4EC503767505}"/>
              </a:ext>
            </a:extLst>
          </p:cNvPr>
          <p:cNvSpPr txBox="1"/>
          <p:nvPr/>
        </p:nvSpPr>
        <p:spPr>
          <a:xfrm>
            <a:off x="5141715" y="4462168"/>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让算法跑得更快</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62581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5A62E3-BBE5-4A95-B8FE-9FEE9B743F1A}"/>
              </a:ext>
            </a:extLst>
          </p:cNvPr>
          <p:cNvSpPr>
            <a:spLocks noGrp="1"/>
          </p:cNvSpPr>
          <p:nvPr>
            <p:ph type="title"/>
          </p:nvPr>
        </p:nvSpPr>
        <p:spPr>
          <a:xfrm>
            <a:off x="2438224" y="744244"/>
            <a:ext cx="9144000" cy="553998"/>
          </a:xfrm>
        </p:spPr>
        <p:txBody>
          <a:bodyPr/>
          <a:lstStyle/>
          <a:p>
            <a:r>
              <a:rPr lang="zh-CN" altLang="en-US" dirty="0">
                <a:gradFill>
                  <a:gsLst>
                    <a:gs pos="2917">
                      <a:schemeClr val="tx1"/>
                    </a:gs>
                    <a:gs pos="30000">
                      <a:schemeClr val="tx1"/>
                    </a:gs>
                  </a:gsLst>
                  <a:lin ang="5400000" scaled="0"/>
                </a:gradFill>
              </a:rPr>
              <a:t>强化学习算法和分布式架构互相影响</a:t>
            </a:r>
            <a:endParaRPr lang="en-US" dirty="0"/>
          </a:p>
        </p:txBody>
      </p:sp>
      <p:grpSp>
        <p:nvGrpSpPr>
          <p:cNvPr id="4" name="组合 3">
            <a:extLst>
              <a:ext uri="{FF2B5EF4-FFF2-40B4-BE49-F238E27FC236}">
                <a16:creationId xmlns:a16="http://schemas.microsoft.com/office/drawing/2014/main" id="{59A1A49D-13CA-465D-B368-16A905565A8A}"/>
              </a:ext>
            </a:extLst>
          </p:cNvPr>
          <p:cNvGrpSpPr/>
          <p:nvPr/>
        </p:nvGrpSpPr>
        <p:grpSpPr>
          <a:xfrm>
            <a:off x="384679" y="1500877"/>
            <a:ext cx="11439459" cy="4988210"/>
            <a:chOff x="72044" y="1436356"/>
            <a:chExt cx="12047912" cy="5356360"/>
          </a:xfrm>
        </p:grpSpPr>
        <p:pic>
          <p:nvPicPr>
            <p:cNvPr id="5" name="图片 4">
              <a:extLst>
                <a:ext uri="{FF2B5EF4-FFF2-40B4-BE49-F238E27FC236}">
                  <a16:creationId xmlns:a16="http://schemas.microsoft.com/office/drawing/2014/main" id="{53299040-67AE-477F-913F-66726FFA1CD1}"/>
                </a:ext>
              </a:extLst>
            </p:cNvPr>
            <p:cNvPicPr>
              <a:picLocks noChangeAspect="1"/>
            </p:cNvPicPr>
            <p:nvPr/>
          </p:nvPicPr>
          <p:blipFill>
            <a:blip r:embed="rId2"/>
            <a:stretch>
              <a:fillRect/>
            </a:stretch>
          </p:blipFill>
          <p:spPr>
            <a:xfrm>
              <a:off x="185781" y="1436356"/>
              <a:ext cx="11934175" cy="3785288"/>
            </a:xfrm>
            <a:prstGeom prst="rect">
              <a:avLst/>
            </a:prstGeom>
          </p:spPr>
        </p:pic>
        <p:pic>
          <p:nvPicPr>
            <p:cNvPr id="6" name="图片 5">
              <a:extLst>
                <a:ext uri="{FF2B5EF4-FFF2-40B4-BE49-F238E27FC236}">
                  <a16:creationId xmlns:a16="http://schemas.microsoft.com/office/drawing/2014/main" id="{6AAD4C7E-A8D0-4C53-B540-396562FC9E35}"/>
                </a:ext>
              </a:extLst>
            </p:cNvPr>
            <p:cNvPicPr>
              <a:picLocks noChangeAspect="1"/>
            </p:cNvPicPr>
            <p:nvPr/>
          </p:nvPicPr>
          <p:blipFill>
            <a:blip r:embed="rId3"/>
            <a:stretch>
              <a:fillRect/>
            </a:stretch>
          </p:blipFill>
          <p:spPr>
            <a:xfrm>
              <a:off x="72044" y="4457146"/>
              <a:ext cx="2245280" cy="1194633"/>
            </a:xfrm>
            <a:prstGeom prst="rect">
              <a:avLst/>
            </a:prstGeom>
          </p:spPr>
        </p:pic>
        <p:pic>
          <p:nvPicPr>
            <p:cNvPr id="7" name="图片 6">
              <a:extLst>
                <a:ext uri="{FF2B5EF4-FFF2-40B4-BE49-F238E27FC236}">
                  <a16:creationId xmlns:a16="http://schemas.microsoft.com/office/drawing/2014/main" id="{FA5A8B46-F5F7-4D10-B1A8-1C8C1E15CDCD}"/>
                </a:ext>
              </a:extLst>
            </p:cNvPr>
            <p:cNvPicPr>
              <a:picLocks noChangeAspect="1"/>
            </p:cNvPicPr>
            <p:nvPr/>
          </p:nvPicPr>
          <p:blipFill>
            <a:blip r:embed="rId4"/>
            <a:stretch>
              <a:fillRect/>
            </a:stretch>
          </p:blipFill>
          <p:spPr>
            <a:xfrm>
              <a:off x="1780283" y="5764113"/>
              <a:ext cx="2245280" cy="1028603"/>
            </a:xfrm>
            <a:prstGeom prst="rect">
              <a:avLst/>
            </a:prstGeom>
          </p:spPr>
        </p:pic>
        <p:pic>
          <p:nvPicPr>
            <p:cNvPr id="8" name="图片 7">
              <a:extLst>
                <a:ext uri="{FF2B5EF4-FFF2-40B4-BE49-F238E27FC236}">
                  <a16:creationId xmlns:a16="http://schemas.microsoft.com/office/drawing/2014/main" id="{91C89243-20B2-40E1-8F36-1126A55F315C}"/>
                </a:ext>
              </a:extLst>
            </p:cNvPr>
            <p:cNvPicPr>
              <a:picLocks noChangeAspect="1"/>
            </p:cNvPicPr>
            <p:nvPr/>
          </p:nvPicPr>
          <p:blipFill>
            <a:blip r:embed="rId5"/>
            <a:stretch>
              <a:fillRect/>
            </a:stretch>
          </p:blipFill>
          <p:spPr>
            <a:xfrm>
              <a:off x="4172388" y="4768330"/>
              <a:ext cx="2497161" cy="1912052"/>
            </a:xfrm>
            <a:prstGeom prst="rect">
              <a:avLst/>
            </a:prstGeom>
          </p:spPr>
        </p:pic>
        <p:pic>
          <p:nvPicPr>
            <p:cNvPr id="9" name="图片 8">
              <a:extLst>
                <a:ext uri="{FF2B5EF4-FFF2-40B4-BE49-F238E27FC236}">
                  <a16:creationId xmlns:a16="http://schemas.microsoft.com/office/drawing/2014/main" id="{852AE9B3-E1A6-477B-A111-F4729C9761F4}"/>
                </a:ext>
              </a:extLst>
            </p:cNvPr>
            <p:cNvPicPr>
              <a:picLocks noChangeAspect="1"/>
            </p:cNvPicPr>
            <p:nvPr/>
          </p:nvPicPr>
          <p:blipFill>
            <a:blip r:embed="rId6"/>
            <a:stretch>
              <a:fillRect/>
            </a:stretch>
          </p:blipFill>
          <p:spPr>
            <a:xfrm>
              <a:off x="6135155" y="4503846"/>
              <a:ext cx="2522164" cy="958823"/>
            </a:xfrm>
            <a:prstGeom prst="rect">
              <a:avLst/>
            </a:prstGeom>
          </p:spPr>
        </p:pic>
        <p:pic>
          <p:nvPicPr>
            <p:cNvPr id="10" name="图片 9">
              <a:extLst>
                <a:ext uri="{FF2B5EF4-FFF2-40B4-BE49-F238E27FC236}">
                  <a16:creationId xmlns:a16="http://schemas.microsoft.com/office/drawing/2014/main" id="{488DC974-8C34-4DEA-A350-EC9D25F6EA5A}"/>
                </a:ext>
              </a:extLst>
            </p:cNvPr>
            <p:cNvPicPr>
              <a:picLocks noChangeAspect="1"/>
            </p:cNvPicPr>
            <p:nvPr/>
          </p:nvPicPr>
          <p:blipFill>
            <a:blip r:embed="rId7"/>
            <a:stretch>
              <a:fillRect/>
            </a:stretch>
          </p:blipFill>
          <p:spPr>
            <a:xfrm>
              <a:off x="8524613" y="5221644"/>
              <a:ext cx="2592736" cy="1254176"/>
            </a:xfrm>
            <a:prstGeom prst="rect">
              <a:avLst/>
            </a:prstGeom>
          </p:spPr>
        </p:pic>
      </p:grpSp>
    </p:spTree>
    <p:extLst>
      <p:ext uri="{BB962C8B-B14F-4D97-AF65-F5344CB8AC3E}">
        <p14:creationId xmlns:p14="http://schemas.microsoft.com/office/powerpoint/2010/main" val="263370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6F70B2-5F08-423B-A078-8C1E1EDEF700}"/>
              </a:ext>
            </a:extLst>
          </p:cNvPr>
          <p:cNvSpPr>
            <a:spLocks noGrp="1"/>
          </p:cNvSpPr>
          <p:nvPr>
            <p:ph type="title"/>
          </p:nvPr>
        </p:nvSpPr>
        <p:spPr>
          <a:xfrm>
            <a:off x="5011157" y="558194"/>
            <a:ext cx="9144000" cy="553998"/>
          </a:xfrm>
        </p:spPr>
        <p:txBody>
          <a:bodyPr/>
          <a:lstStyle/>
          <a:p>
            <a:r>
              <a:rPr lang="zh-CN" altLang="en-US" dirty="0"/>
              <a:t>小结</a:t>
            </a:r>
            <a:endParaRPr lang="en-US" dirty="0"/>
          </a:p>
        </p:txBody>
      </p:sp>
      <p:sp>
        <p:nvSpPr>
          <p:cNvPr id="4" name="文本框 3">
            <a:extLst>
              <a:ext uri="{FF2B5EF4-FFF2-40B4-BE49-F238E27FC236}">
                <a16:creationId xmlns:a16="http://schemas.microsoft.com/office/drawing/2014/main" id="{0CFB921A-89B8-4FA2-8714-4DF14EEA4A5E}"/>
              </a:ext>
            </a:extLst>
          </p:cNvPr>
          <p:cNvSpPr txBox="1"/>
          <p:nvPr/>
        </p:nvSpPr>
        <p:spPr>
          <a:xfrm>
            <a:off x="3474720" y="1639614"/>
            <a:ext cx="9541291" cy="430887"/>
          </a:xfrm>
          <a:prstGeom prst="rect">
            <a:avLst/>
          </a:prstGeom>
          <a:noFill/>
        </p:spPr>
        <p:txBody>
          <a:bodyPr wrap="square" lIns="0" tIns="0" rIns="0" bIns="0" rtlCol="0">
            <a:spAutoFit/>
          </a:bodyPr>
          <a:lstStyle/>
          <a:p>
            <a:pPr algn="l"/>
            <a:r>
              <a:rPr lang="zh-CN" altLang="en-US" sz="2800" dirty="0">
                <a:gradFill>
                  <a:gsLst>
                    <a:gs pos="2917">
                      <a:schemeClr val="tx1"/>
                    </a:gs>
                    <a:gs pos="30000">
                      <a:schemeClr val="tx1"/>
                    </a:gs>
                  </a:gsLst>
                  <a:lin ang="5400000" scaled="0"/>
                </a:gradFill>
              </a:rPr>
              <a:t>大量难以复用的强化学习代码</a:t>
            </a:r>
            <a:endParaRPr lang="en-US" sz="2800" dirty="0" err="1">
              <a:gradFill>
                <a:gsLst>
                  <a:gs pos="2917">
                    <a:schemeClr val="tx1"/>
                  </a:gs>
                  <a:gs pos="30000">
                    <a:schemeClr val="tx1"/>
                  </a:gs>
                </a:gsLst>
                <a:lin ang="5400000" scaled="0"/>
              </a:gradFill>
            </a:endParaRPr>
          </a:p>
        </p:txBody>
      </p:sp>
      <p:cxnSp>
        <p:nvCxnSpPr>
          <p:cNvPr id="6" name="直接箭头连接符 5">
            <a:extLst>
              <a:ext uri="{FF2B5EF4-FFF2-40B4-BE49-F238E27FC236}">
                <a16:creationId xmlns:a16="http://schemas.microsoft.com/office/drawing/2014/main" id="{811B2E5C-71B8-49E1-891B-D70795E0D9CB}"/>
              </a:ext>
            </a:extLst>
          </p:cNvPr>
          <p:cNvCxnSpPr/>
          <p:nvPr/>
        </p:nvCxnSpPr>
        <p:spPr>
          <a:xfrm>
            <a:off x="5599912" y="2289153"/>
            <a:ext cx="0" cy="649539"/>
          </a:xfrm>
          <a:prstGeom prst="straightConnector1">
            <a:avLst/>
          </a:prstGeom>
          <a:ln>
            <a:headEnd type="none" w="lg" len="med"/>
            <a:tailEnd type="triangle"/>
          </a:ln>
        </p:spPr>
        <p:style>
          <a:lnRef idx="1">
            <a:schemeClr val="dk1"/>
          </a:lnRef>
          <a:fillRef idx="0">
            <a:schemeClr val="dk1"/>
          </a:fillRef>
          <a:effectRef idx="0">
            <a:schemeClr val="dk1"/>
          </a:effectRef>
          <a:fontRef idx="minor">
            <a:schemeClr val="tx1"/>
          </a:fontRef>
        </p:style>
      </p:cxnSp>
      <p:sp>
        <p:nvSpPr>
          <p:cNvPr id="7" name="文本框 6">
            <a:extLst>
              <a:ext uri="{FF2B5EF4-FFF2-40B4-BE49-F238E27FC236}">
                <a16:creationId xmlns:a16="http://schemas.microsoft.com/office/drawing/2014/main" id="{F252E2EF-D51B-4D85-B8BD-F9327D463D8B}"/>
              </a:ext>
            </a:extLst>
          </p:cNvPr>
          <p:cNvSpPr txBox="1"/>
          <p:nvPr/>
        </p:nvSpPr>
        <p:spPr>
          <a:xfrm>
            <a:off x="3808949" y="3213556"/>
            <a:ext cx="3949799" cy="430887"/>
          </a:xfrm>
          <a:prstGeom prst="rect">
            <a:avLst/>
          </a:prstGeom>
          <a:noFill/>
        </p:spPr>
        <p:txBody>
          <a:bodyPr wrap="none" lIns="0" tIns="0" rIns="0" bIns="0" rtlCol="0">
            <a:spAutoFit/>
          </a:bodyPr>
          <a:lstStyle/>
          <a:p>
            <a:pPr algn="l"/>
            <a:r>
              <a:rPr lang="zh-CN" altLang="en-US" sz="2800" dirty="0">
                <a:gradFill>
                  <a:gsLst>
                    <a:gs pos="2917">
                      <a:schemeClr val="tx1"/>
                    </a:gs>
                    <a:gs pos="30000">
                      <a:schemeClr val="tx1"/>
                    </a:gs>
                  </a:gsLst>
                  <a:lin ang="5400000" scaled="0"/>
                </a:gradFill>
              </a:rPr>
              <a:t>可扩展性的强化学习框架</a:t>
            </a:r>
            <a:endParaRPr lang="en-US" sz="2800" dirty="0" err="1">
              <a:gradFill>
                <a:gsLst>
                  <a:gs pos="2917">
                    <a:schemeClr val="tx1"/>
                  </a:gs>
                  <a:gs pos="30000">
                    <a:schemeClr val="tx1"/>
                  </a:gs>
                </a:gsLst>
                <a:lin ang="5400000" scaled="0"/>
              </a:gradFill>
            </a:endParaRPr>
          </a:p>
        </p:txBody>
      </p:sp>
      <p:sp>
        <p:nvSpPr>
          <p:cNvPr id="8" name="文本框 7">
            <a:extLst>
              <a:ext uri="{FF2B5EF4-FFF2-40B4-BE49-F238E27FC236}">
                <a16:creationId xmlns:a16="http://schemas.microsoft.com/office/drawing/2014/main" id="{4FD858C2-72CA-47D3-BD7E-45E848989BF9}"/>
              </a:ext>
            </a:extLst>
          </p:cNvPr>
          <p:cNvSpPr txBox="1"/>
          <p:nvPr/>
        </p:nvSpPr>
        <p:spPr>
          <a:xfrm>
            <a:off x="3474720" y="4023360"/>
            <a:ext cx="7133876" cy="2154436"/>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具有良好的强化学习算法的抽象接口</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可以跨深度学习平台使用（</a:t>
            </a:r>
            <a:r>
              <a:rPr lang="en-US" altLang="zh-CN" sz="2000" dirty="0">
                <a:gradFill>
                  <a:gsLst>
                    <a:gs pos="2917">
                      <a:schemeClr val="tx1"/>
                    </a:gs>
                    <a:gs pos="30000">
                      <a:schemeClr val="tx1"/>
                    </a:gs>
                  </a:gsLst>
                  <a:lin ang="5400000" scaled="0"/>
                </a:gradFill>
              </a:rPr>
              <a:t>e.g. </a:t>
            </a:r>
            <a:r>
              <a:rPr lang="en-US" altLang="zh-CN" sz="2000" dirty="0" err="1">
                <a:gradFill>
                  <a:gsLst>
                    <a:gs pos="2917">
                      <a:schemeClr val="tx1"/>
                    </a:gs>
                    <a:gs pos="30000">
                      <a:schemeClr val="tx1"/>
                    </a:gs>
                  </a:gsLst>
                  <a:lin ang="5400000" scaled="0"/>
                </a:gradFill>
              </a:rPr>
              <a:t>tensorflow</a:t>
            </a:r>
            <a:r>
              <a:rPr lang="en-US" altLang="zh-CN" sz="2000" dirty="0">
                <a:gradFill>
                  <a:gsLst>
                    <a:gs pos="2917">
                      <a:schemeClr val="tx1"/>
                    </a:gs>
                    <a:gs pos="30000">
                      <a:schemeClr val="tx1"/>
                    </a:gs>
                  </a:gsLst>
                  <a:lin ang="5400000" scaled="0"/>
                </a:gradFill>
              </a:rPr>
              <a:t>/</a:t>
            </a:r>
            <a:r>
              <a:rPr lang="en-US" altLang="zh-CN" sz="2000" dirty="0" err="1">
                <a:gradFill>
                  <a:gsLst>
                    <a:gs pos="2917">
                      <a:schemeClr val="tx1"/>
                    </a:gs>
                    <a:gs pos="30000">
                      <a:schemeClr val="tx1"/>
                    </a:gs>
                  </a:gsLst>
                  <a:lin ang="5400000" scaled="0"/>
                </a:gradFill>
              </a:rPr>
              <a:t>pytorch</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可以支持各种物理执行模式（</a:t>
            </a:r>
            <a:r>
              <a:rPr lang="en-US" altLang="zh-CN" sz="2000" dirty="0">
                <a:gradFill>
                  <a:gsLst>
                    <a:gs pos="2917">
                      <a:schemeClr val="tx1"/>
                    </a:gs>
                    <a:gs pos="30000">
                      <a:schemeClr val="tx1"/>
                    </a:gs>
                  </a:gsLst>
                  <a:lin ang="5400000" scaled="0"/>
                </a:gradFill>
              </a:rPr>
              <a:t>e.g. GPU/CPU vs Sync/Async</a:t>
            </a:r>
            <a:r>
              <a:rPr lang="zh-CN" altLang="en-US" sz="2000" dirty="0">
                <a:gradFill>
                  <a:gsLst>
                    <a:gs pos="2917">
                      <a:schemeClr val="tx1"/>
                    </a:gs>
                    <a:gs pos="30000">
                      <a:schemeClr val="tx1"/>
                    </a:gs>
                  </a:gsLst>
                  <a:lin ang="5400000" scaled="0"/>
                </a:gradFill>
              </a:rPr>
              <a:t>）</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支持不同的分布式架构</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840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8B90B8-1C02-4D98-A4AE-A2405C68F686}"/>
              </a:ext>
            </a:extLst>
          </p:cNvPr>
          <p:cNvSpPr>
            <a:spLocks noGrp="1"/>
          </p:cNvSpPr>
          <p:nvPr>
            <p:ph type="title"/>
          </p:nvPr>
        </p:nvSpPr>
        <p:spPr>
          <a:xfrm>
            <a:off x="3264338" y="514051"/>
            <a:ext cx="9144000" cy="553998"/>
          </a:xfrm>
        </p:spPr>
        <p:txBody>
          <a:bodyPr/>
          <a:lstStyle/>
          <a:p>
            <a:r>
              <a:rPr lang="zh-CN" altLang="en-US" dirty="0"/>
              <a:t>强化学习需要实时采集数据</a:t>
            </a:r>
            <a:endParaRPr lang="en-US" dirty="0"/>
          </a:p>
        </p:txBody>
      </p:sp>
      <p:grpSp>
        <p:nvGrpSpPr>
          <p:cNvPr id="4" name="组合 3">
            <a:extLst>
              <a:ext uri="{FF2B5EF4-FFF2-40B4-BE49-F238E27FC236}">
                <a16:creationId xmlns:a16="http://schemas.microsoft.com/office/drawing/2014/main" id="{8BAEC801-6AC2-4F55-B9A9-1E176E8A1841}"/>
              </a:ext>
            </a:extLst>
          </p:cNvPr>
          <p:cNvGrpSpPr/>
          <p:nvPr/>
        </p:nvGrpSpPr>
        <p:grpSpPr>
          <a:xfrm>
            <a:off x="2967259" y="4234365"/>
            <a:ext cx="8731960" cy="2182717"/>
            <a:chOff x="1564067" y="2436575"/>
            <a:chExt cx="8731960" cy="2182717"/>
          </a:xfrm>
        </p:grpSpPr>
        <p:grpSp>
          <p:nvGrpSpPr>
            <p:cNvPr id="5" name="组合 4">
              <a:extLst>
                <a:ext uri="{FF2B5EF4-FFF2-40B4-BE49-F238E27FC236}">
                  <a16:creationId xmlns:a16="http://schemas.microsoft.com/office/drawing/2014/main" id="{320AAEF4-B033-4063-835B-04ED59E392CF}"/>
                </a:ext>
              </a:extLst>
            </p:cNvPr>
            <p:cNvGrpSpPr/>
            <p:nvPr/>
          </p:nvGrpSpPr>
          <p:grpSpPr>
            <a:xfrm>
              <a:off x="1564067" y="2436575"/>
              <a:ext cx="8731960" cy="2182717"/>
              <a:chOff x="1732096" y="2773315"/>
              <a:chExt cx="8965918" cy="2845943"/>
            </a:xfrm>
          </p:grpSpPr>
          <p:sp>
            <p:nvSpPr>
              <p:cNvPr id="8" name="矩形: 圆角 7">
                <a:extLst>
                  <a:ext uri="{FF2B5EF4-FFF2-40B4-BE49-F238E27FC236}">
                    <a16:creationId xmlns:a16="http://schemas.microsoft.com/office/drawing/2014/main" id="{CDFF7CBF-9C57-485A-90E3-D21C8E481724}"/>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图片 8">
                <a:extLst>
                  <a:ext uri="{FF2B5EF4-FFF2-40B4-BE49-F238E27FC236}">
                    <a16:creationId xmlns:a16="http://schemas.microsoft.com/office/drawing/2014/main" id="{1B75B717-6250-4A88-BD6B-618B99166721}"/>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10" name="文本框 9">
                <a:extLst>
                  <a:ext uri="{FF2B5EF4-FFF2-40B4-BE49-F238E27FC236}">
                    <a16:creationId xmlns:a16="http://schemas.microsoft.com/office/drawing/2014/main" id="{EADB8C24-56FA-4B7B-951D-A511C0E73248}"/>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11" name="直接箭头连接符 10">
                <a:extLst>
                  <a:ext uri="{FF2B5EF4-FFF2-40B4-BE49-F238E27FC236}">
                    <a16:creationId xmlns:a16="http://schemas.microsoft.com/office/drawing/2014/main" id="{7FCAF2AB-6885-4503-8D89-035ADC26D6FB}"/>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矩形: 圆角 11">
                <a:extLst>
                  <a:ext uri="{FF2B5EF4-FFF2-40B4-BE49-F238E27FC236}">
                    <a16:creationId xmlns:a16="http://schemas.microsoft.com/office/drawing/2014/main" id="{6D9ABEC4-E0A4-41DF-9D39-03CBED05179D}"/>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13" name="直接箭头连接符 12">
                <a:extLst>
                  <a:ext uri="{FF2B5EF4-FFF2-40B4-BE49-F238E27FC236}">
                    <a16:creationId xmlns:a16="http://schemas.microsoft.com/office/drawing/2014/main" id="{088DF65B-D423-4049-9304-289E9BCBBCA1}"/>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9D9EC951-2BFC-4F6F-A7DD-05D5D0C780D5}"/>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43107827-460E-49BB-A83D-162F06ED735A}"/>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16" name="文本框 15">
                <a:extLst>
                  <a:ext uri="{FF2B5EF4-FFF2-40B4-BE49-F238E27FC236}">
                    <a16:creationId xmlns:a16="http://schemas.microsoft.com/office/drawing/2014/main" id="{8C0E32B7-4279-44AB-B3E7-C368A055E92D}"/>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17" name="连接符: 肘形 16">
                <a:extLst>
                  <a:ext uri="{FF2B5EF4-FFF2-40B4-BE49-F238E27FC236}">
                    <a16:creationId xmlns:a16="http://schemas.microsoft.com/office/drawing/2014/main" id="{E4F61140-EF48-4CEB-91FF-46662771A5D0}"/>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018F3CF3-F7DC-4BFC-B526-722F75C3B6D8}"/>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19" name="文本框 18">
                <a:extLst>
                  <a:ext uri="{FF2B5EF4-FFF2-40B4-BE49-F238E27FC236}">
                    <a16:creationId xmlns:a16="http://schemas.microsoft.com/office/drawing/2014/main" id="{7259B75A-0E40-46CD-8243-7E88D3B7AEDE}"/>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20" name="连接符: 曲线 19">
                <a:extLst>
                  <a:ext uri="{FF2B5EF4-FFF2-40B4-BE49-F238E27FC236}">
                    <a16:creationId xmlns:a16="http://schemas.microsoft.com/office/drawing/2014/main" id="{91187D96-F7D9-470F-9DF2-1C567AA33E55}"/>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6" name="图片 5">
              <a:extLst>
                <a:ext uri="{FF2B5EF4-FFF2-40B4-BE49-F238E27FC236}">
                  <a16:creationId xmlns:a16="http://schemas.microsoft.com/office/drawing/2014/main" id="{49C8FECE-857B-4E36-BE6D-59EB635016CD}"/>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7" name="文本框 6">
              <a:extLst>
                <a:ext uri="{FF2B5EF4-FFF2-40B4-BE49-F238E27FC236}">
                  <a16:creationId xmlns:a16="http://schemas.microsoft.com/office/drawing/2014/main" id="{62DD7ED2-A530-4EEB-802A-0CF58D359E2A}"/>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grpSp>
        <p:nvGrpSpPr>
          <p:cNvPr id="27" name="组合 26">
            <a:extLst>
              <a:ext uri="{FF2B5EF4-FFF2-40B4-BE49-F238E27FC236}">
                <a16:creationId xmlns:a16="http://schemas.microsoft.com/office/drawing/2014/main" id="{D0BB9BF0-39C2-4476-A346-1011943A9727}"/>
              </a:ext>
            </a:extLst>
          </p:cNvPr>
          <p:cNvGrpSpPr/>
          <p:nvPr/>
        </p:nvGrpSpPr>
        <p:grpSpPr>
          <a:xfrm>
            <a:off x="3659345" y="2096842"/>
            <a:ext cx="5353868" cy="1227288"/>
            <a:chOff x="2686320" y="1886827"/>
            <a:chExt cx="5353868" cy="1227288"/>
          </a:xfrm>
        </p:grpSpPr>
        <p:sp>
          <p:nvSpPr>
            <p:cNvPr id="21" name="矩形: 剪去对角 20">
              <a:extLst>
                <a:ext uri="{FF2B5EF4-FFF2-40B4-BE49-F238E27FC236}">
                  <a16:creationId xmlns:a16="http://schemas.microsoft.com/office/drawing/2014/main" id="{3BB357C8-7EE9-4E18-BCDD-A1C609287AE2}"/>
                </a:ext>
              </a:extLst>
            </p:cNvPr>
            <p:cNvSpPr/>
            <p:nvPr/>
          </p:nvSpPr>
          <p:spPr bwMode="auto">
            <a:xfrm>
              <a:off x="2686320" y="1984489"/>
              <a:ext cx="2231842" cy="948122"/>
            </a:xfrm>
            <a:prstGeom prst="snip2DiagRect">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altLang="zh-CN" sz="2000" dirty="0">
                  <a:solidFill>
                    <a:schemeClr val="tx1"/>
                  </a:solidFill>
                  <a:ea typeface="Segoe UI" pitchFamily="34" charset="0"/>
                  <a:cs typeface="Segoe UI" pitchFamily="34" charset="0"/>
                </a:rPr>
                <a:t>training data</a:t>
              </a:r>
              <a:endParaRPr lang="en-US" sz="2000" dirty="0">
                <a:solidFill>
                  <a:schemeClr val="tx1"/>
                </a:solidFill>
                <a:ea typeface="Segoe UI" pitchFamily="34" charset="0"/>
                <a:cs typeface="Segoe UI" pitchFamily="34" charset="0"/>
              </a:endParaRPr>
            </a:p>
          </p:txBody>
        </p:sp>
        <p:cxnSp>
          <p:nvCxnSpPr>
            <p:cNvPr id="23" name="直接箭头连接符 22">
              <a:extLst>
                <a:ext uri="{FF2B5EF4-FFF2-40B4-BE49-F238E27FC236}">
                  <a16:creationId xmlns:a16="http://schemas.microsoft.com/office/drawing/2014/main" id="{F2CC038D-BBC8-494E-9A34-E8A085359330}"/>
                </a:ext>
              </a:extLst>
            </p:cNvPr>
            <p:cNvCxnSpPr/>
            <p:nvPr/>
          </p:nvCxnSpPr>
          <p:spPr>
            <a:xfrm>
              <a:off x="5114109" y="2500471"/>
              <a:ext cx="8229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流程图: 磁盘 23">
              <a:extLst>
                <a:ext uri="{FF2B5EF4-FFF2-40B4-BE49-F238E27FC236}">
                  <a16:creationId xmlns:a16="http://schemas.microsoft.com/office/drawing/2014/main" id="{B59BA880-F4D2-4E5A-9E48-282FC4C5926D}"/>
                </a:ext>
              </a:extLst>
            </p:cNvPr>
            <p:cNvSpPr/>
            <p:nvPr/>
          </p:nvSpPr>
          <p:spPr bwMode="auto">
            <a:xfrm>
              <a:off x="6309359" y="1886827"/>
              <a:ext cx="1730829" cy="1227288"/>
            </a:xfrm>
            <a:prstGeom prst="flowChartMagneticDisk">
              <a:avLst/>
            </a:prstGeom>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ea typeface="Segoe UI" pitchFamily="34" charset="0"/>
                  <a:cs typeface="Segoe UI" pitchFamily="34" charset="0"/>
                </a:rPr>
                <a:t>ML model</a:t>
              </a:r>
            </a:p>
          </p:txBody>
        </p:sp>
      </p:grpSp>
      <p:sp>
        <p:nvSpPr>
          <p:cNvPr id="25" name="文本框 24">
            <a:extLst>
              <a:ext uri="{FF2B5EF4-FFF2-40B4-BE49-F238E27FC236}">
                <a16:creationId xmlns:a16="http://schemas.microsoft.com/office/drawing/2014/main" id="{153E41AD-AB13-4767-A774-5312987CEB9F}"/>
              </a:ext>
            </a:extLst>
          </p:cNvPr>
          <p:cNvSpPr txBox="1"/>
          <p:nvPr/>
        </p:nvSpPr>
        <p:spPr>
          <a:xfrm>
            <a:off x="518613" y="2359911"/>
            <a:ext cx="179536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一般的机器学习</a:t>
            </a:r>
            <a:endParaRPr lang="en-US" sz="2000" dirty="0" err="1">
              <a:gradFill>
                <a:gsLst>
                  <a:gs pos="2917">
                    <a:schemeClr val="tx1"/>
                  </a:gs>
                  <a:gs pos="30000">
                    <a:schemeClr val="tx1"/>
                  </a:gs>
                </a:gsLst>
                <a:lin ang="5400000" scaled="0"/>
              </a:gradFill>
            </a:endParaRPr>
          </a:p>
        </p:txBody>
      </p:sp>
      <p:sp>
        <p:nvSpPr>
          <p:cNvPr id="26" name="文本框 25">
            <a:extLst>
              <a:ext uri="{FF2B5EF4-FFF2-40B4-BE49-F238E27FC236}">
                <a16:creationId xmlns:a16="http://schemas.microsoft.com/office/drawing/2014/main" id="{5A10854F-003D-4A2A-95C4-5FA80D19736E}"/>
              </a:ext>
            </a:extLst>
          </p:cNvPr>
          <p:cNvSpPr txBox="1"/>
          <p:nvPr/>
        </p:nvSpPr>
        <p:spPr>
          <a:xfrm>
            <a:off x="424543" y="4556283"/>
            <a:ext cx="2371669" cy="1538883"/>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强化学习</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循环地采集数据去学习</a:t>
            </a:r>
            <a:endParaRPr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000" dirty="0">
                <a:gradFill>
                  <a:gsLst>
                    <a:gs pos="2917">
                      <a:schemeClr val="tx1"/>
                    </a:gs>
                    <a:gs pos="30000">
                      <a:schemeClr val="tx1"/>
                    </a:gs>
                  </a:gsLst>
                  <a:lin ang="5400000" scaled="0"/>
                </a:gradFill>
              </a:rPr>
              <a:t>可以自己决定采集什么数据</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267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53BB76-403B-4265-8BEE-ECEB650F8333}"/>
              </a:ext>
            </a:extLst>
          </p:cNvPr>
          <p:cNvSpPr>
            <a:spLocks noGrp="1"/>
          </p:cNvSpPr>
          <p:nvPr>
            <p:ph type="title"/>
          </p:nvPr>
        </p:nvSpPr>
        <p:spPr>
          <a:xfrm>
            <a:off x="2968172" y="667652"/>
            <a:ext cx="9144000" cy="553998"/>
          </a:xfrm>
        </p:spPr>
        <p:txBody>
          <a:bodyPr/>
          <a:lstStyle/>
          <a:p>
            <a:r>
              <a:rPr lang="zh-CN" altLang="en-US" dirty="0"/>
              <a:t>采集数据的效率是收敛的关键！</a:t>
            </a:r>
            <a:endParaRPr lang="en-US" dirty="0"/>
          </a:p>
        </p:txBody>
      </p:sp>
      <p:sp>
        <p:nvSpPr>
          <p:cNvPr id="4" name="文本框 3">
            <a:extLst>
              <a:ext uri="{FF2B5EF4-FFF2-40B4-BE49-F238E27FC236}">
                <a16:creationId xmlns:a16="http://schemas.microsoft.com/office/drawing/2014/main" id="{5F136431-0B7D-4F8A-B1E6-FC49082BADB4}"/>
              </a:ext>
            </a:extLst>
          </p:cNvPr>
          <p:cNvSpPr txBox="1"/>
          <p:nvPr/>
        </p:nvSpPr>
        <p:spPr>
          <a:xfrm>
            <a:off x="1998618" y="1600201"/>
            <a:ext cx="7117333" cy="1477328"/>
          </a:xfrm>
          <a:prstGeom prst="rect">
            <a:avLst/>
          </a:prstGeom>
          <a:noFill/>
        </p:spPr>
        <p:txBody>
          <a:bodyPr wrap="none" lIns="0" tIns="0" rIns="0" bIns="0" rtlCol="0">
            <a:spAutoFit/>
          </a:bodyPr>
          <a:lstStyle/>
          <a:p>
            <a:pPr algn="l"/>
            <a:r>
              <a:rPr lang="zh-CN" altLang="en-US" sz="2400" dirty="0">
                <a:gradFill>
                  <a:gsLst>
                    <a:gs pos="2917">
                      <a:schemeClr val="tx1"/>
                    </a:gs>
                    <a:gs pos="30000">
                      <a:schemeClr val="tx1"/>
                    </a:gs>
                  </a:gsLst>
                  <a:lin ang="5400000" scaled="0"/>
                </a:gradFill>
              </a:rPr>
              <a:t>可能面临的问题</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和环境交互的效率低下，环境返回的结果时间较长</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分布式</a:t>
            </a:r>
            <a:r>
              <a:rPr lang="en-US" altLang="zh-CN" sz="2400" dirty="0">
                <a:gradFill>
                  <a:gsLst>
                    <a:gs pos="2917">
                      <a:schemeClr val="tx1"/>
                    </a:gs>
                    <a:gs pos="30000">
                      <a:schemeClr val="tx1"/>
                    </a:gs>
                  </a:gsLst>
                  <a:lin ang="5400000" scaled="0"/>
                </a:gradFill>
              </a:rPr>
              <a:t>rollout</a:t>
            </a:r>
            <a:r>
              <a:rPr lang="zh-CN" altLang="en-US" sz="2400" dirty="0">
                <a:gradFill>
                  <a:gsLst>
                    <a:gs pos="2917">
                      <a:schemeClr val="tx1"/>
                    </a:gs>
                    <a:gs pos="30000">
                      <a:schemeClr val="tx1"/>
                    </a:gs>
                  </a:gsLst>
                  <a:lin ang="5400000" scaled="0"/>
                </a:gradFill>
              </a:rPr>
              <a:t>数据可行，但代码难写</a:t>
            </a:r>
            <a:endParaRPr lang="en-US" altLang="zh-CN" sz="24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cxnSp>
        <p:nvCxnSpPr>
          <p:cNvPr id="7" name="直接箭头连接符 6">
            <a:extLst>
              <a:ext uri="{FF2B5EF4-FFF2-40B4-BE49-F238E27FC236}">
                <a16:creationId xmlns:a16="http://schemas.microsoft.com/office/drawing/2014/main" id="{1EFB1B7E-87BD-4D24-BA96-C2ED69784716}"/>
              </a:ext>
            </a:extLst>
          </p:cNvPr>
          <p:cNvCxnSpPr>
            <a:stCxn id="4" idx="2"/>
          </p:cNvCxnSpPr>
          <p:nvPr/>
        </p:nvCxnSpPr>
        <p:spPr>
          <a:xfrm flipH="1">
            <a:off x="5551714" y="3077529"/>
            <a:ext cx="5571" cy="73029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74B7BD0-B9C6-4F25-ADCA-6A65CED83F3D}"/>
              </a:ext>
            </a:extLst>
          </p:cNvPr>
          <p:cNvSpPr txBox="1"/>
          <p:nvPr/>
        </p:nvSpPr>
        <p:spPr>
          <a:xfrm>
            <a:off x="1998618" y="4265023"/>
            <a:ext cx="6460543" cy="738664"/>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支持复杂环境的并发采集</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提供简单的分布式代码的编程方式</a:t>
            </a: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935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16419-D863-48EC-A3B5-DE3E8EFB4ADE}"/>
              </a:ext>
            </a:extLst>
          </p:cNvPr>
          <p:cNvSpPr>
            <a:spLocks noGrp="1"/>
          </p:cNvSpPr>
          <p:nvPr>
            <p:ph type="title"/>
          </p:nvPr>
        </p:nvSpPr>
        <p:spPr>
          <a:xfrm>
            <a:off x="661092" y="2669627"/>
            <a:ext cx="11774588" cy="3508653"/>
          </a:xfrm>
        </p:spPr>
        <p:txBody>
          <a:bodyPr/>
          <a:lstStyle/>
          <a:p>
            <a:r>
              <a:rPr lang="en-US" altLang="zh-CN" sz="3200" b="0" dirty="0">
                <a:latin typeface="+mn-lt"/>
              </a:rPr>
              <a:t>1) </a:t>
            </a:r>
            <a:r>
              <a:rPr lang="zh-CN" altLang="en-US" sz="3200" b="0" dirty="0">
                <a:latin typeface="+mn-lt"/>
              </a:rPr>
              <a:t>强化学习的基本概念</a:t>
            </a:r>
            <a:br>
              <a:rPr lang="en-US" altLang="zh-CN" sz="3200" b="0" dirty="0">
                <a:latin typeface="+mn-lt"/>
              </a:rPr>
            </a:br>
            <a:r>
              <a:rPr lang="en-US" altLang="zh-CN" sz="3200" b="0" dirty="0">
                <a:latin typeface="+mn-lt"/>
              </a:rPr>
              <a:t>2) </a:t>
            </a:r>
            <a:r>
              <a:rPr lang="zh-CN" altLang="en-US" sz="3200" b="0" dirty="0">
                <a:latin typeface="+mn-lt"/>
              </a:rPr>
              <a:t>强化学习中存在的系统的挑战</a:t>
            </a:r>
            <a:br>
              <a:rPr lang="en-US" altLang="zh-CN" sz="3200" b="0" dirty="0">
                <a:latin typeface="+mn-lt"/>
              </a:rPr>
            </a:br>
            <a:r>
              <a:rPr lang="en-US" altLang="zh-CN" sz="3200" b="0" dirty="0">
                <a:latin typeface="+mn-lt"/>
              </a:rPr>
              <a:t>3)</a:t>
            </a:r>
            <a:r>
              <a:rPr lang="zh-CN" altLang="en-US" sz="3200" b="0" dirty="0">
                <a:latin typeface="+mn-lt"/>
              </a:rPr>
              <a:t> 当前的强化学习平台</a:t>
            </a:r>
            <a:br>
              <a:rPr lang="en-US" altLang="zh-CN" sz="3200" b="0" dirty="0">
                <a:latin typeface="+mn-lt"/>
              </a:rPr>
            </a:br>
            <a:r>
              <a:rPr lang="en-US" altLang="zh-CN" sz="3200" b="0" dirty="0">
                <a:latin typeface="+mn-lt"/>
              </a:rPr>
              <a:t>4) </a:t>
            </a:r>
            <a:r>
              <a:rPr lang="zh-CN" altLang="en-US" sz="3200" b="0" dirty="0">
                <a:latin typeface="+mn-lt"/>
              </a:rPr>
              <a:t>案例研究 </a:t>
            </a:r>
            <a:r>
              <a:rPr lang="en-US" altLang="zh-CN" sz="3200" b="0" dirty="0">
                <a:latin typeface="+mn-lt"/>
              </a:rPr>
              <a:t>: Ray &amp; </a:t>
            </a:r>
            <a:r>
              <a:rPr lang="en-US" altLang="zh-CN" sz="3200" b="0" dirty="0" err="1">
                <a:latin typeface="+mn-lt"/>
              </a:rPr>
              <a:t>RLlib</a:t>
            </a:r>
            <a:br>
              <a:rPr lang="en-US" altLang="zh-CN" sz="3200" b="0" dirty="0">
                <a:latin typeface="+mn-lt"/>
              </a:rPr>
            </a:br>
            <a:r>
              <a:rPr lang="en-US" altLang="zh-CN" sz="3200" b="0" dirty="0">
                <a:latin typeface="+mn-lt"/>
              </a:rPr>
              <a:t>5) </a:t>
            </a:r>
            <a:r>
              <a:rPr lang="zh-CN" altLang="en-US" sz="3200" b="0" dirty="0">
                <a:latin typeface="+mn-lt"/>
              </a:rPr>
              <a:t>总结和思考</a:t>
            </a:r>
            <a:br>
              <a:rPr lang="en-US" altLang="zh-CN" sz="3200" b="0" dirty="0">
                <a:latin typeface="+mn-lt"/>
              </a:rPr>
            </a:br>
            <a:r>
              <a:rPr lang="en-US" altLang="zh-CN" sz="3200" b="0" dirty="0">
                <a:latin typeface="+mn-lt"/>
              </a:rPr>
              <a:t>6) </a:t>
            </a:r>
            <a:r>
              <a:rPr lang="zh-CN" altLang="en-US" sz="3200" b="0" dirty="0">
                <a:latin typeface="+mn-lt"/>
              </a:rPr>
              <a:t>参考资料</a:t>
            </a:r>
            <a:br>
              <a:rPr lang="en-US" altLang="zh-CN" dirty="0"/>
            </a:br>
            <a:endParaRPr lang="en-US" dirty="0"/>
          </a:p>
        </p:txBody>
      </p:sp>
      <p:sp>
        <p:nvSpPr>
          <p:cNvPr id="4" name="文本框 3">
            <a:extLst>
              <a:ext uri="{FF2B5EF4-FFF2-40B4-BE49-F238E27FC236}">
                <a16:creationId xmlns:a16="http://schemas.microsoft.com/office/drawing/2014/main" id="{76DC109A-FF5C-4BF1-9644-990166EF7CC3}"/>
              </a:ext>
            </a:extLst>
          </p:cNvPr>
          <p:cNvSpPr txBox="1"/>
          <p:nvPr/>
        </p:nvSpPr>
        <p:spPr>
          <a:xfrm>
            <a:off x="761992" y="1225627"/>
            <a:ext cx="923330"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目录</a:t>
            </a:r>
            <a:endParaRPr lang="en-US" sz="3600" b="1" dirty="0" err="1">
              <a:gradFill>
                <a:gsLst>
                  <a:gs pos="2917">
                    <a:schemeClr val="tx1"/>
                  </a:gs>
                  <a:gs pos="30000">
                    <a:schemeClr val="tx1"/>
                  </a:gs>
                </a:gsLst>
                <a:lin ang="5400000" scaled="0"/>
              </a:gradFill>
            </a:endParaRPr>
          </a:p>
        </p:txBody>
      </p:sp>
      <p:grpSp>
        <p:nvGrpSpPr>
          <p:cNvPr id="15" name="组合 14">
            <a:extLst>
              <a:ext uri="{FF2B5EF4-FFF2-40B4-BE49-F238E27FC236}">
                <a16:creationId xmlns:a16="http://schemas.microsoft.com/office/drawing/2014/main" id="{1B188B04-3BB5-4CE3-A416-4F7875299984}"/>
              </a:ext>
            </a:extLst>
          </p:cNvPr>
          <p:cNvGrpSpPr/>
          <p:nvPr/>
        </p:nvGrpSpPr>
        <p:grpSpPr>
          <a:xfrm>
            <a:off x="7532772" y="1489539"/>
            <a:ext cx="3998136" cy="4437173"/>
            <a:chOff x="7050338" y="1268822"/>
            <a:chExt cx="3998136" cy="4437173"/>
          </a:xfrm>
        </p:grpSpPr>
        <p:sp>
          <p:nvSpPr>
            <p:cNvPr id="6" name="矩形: 圆角 5">
              <a:extLst>
                <a:ext uri="{FF2B5EF4-FFF2-40B4-BE49-F238E27FC236}">
                  <a16:creationId xmlns:a16="http://schemas.microsoft.com/office/drawing/2014/main" id="{4006C48B-823A-4E39-868C-52602E479480}"/>
                </a:ext>
              </a:extLst>
            </p:cNvPr>
            <p:cNvSpPr/>
            <p:nvPr/>
          </p:nvSpPr>
          <p:spPr bwMode="auto">
            <a:xfrm>
              <a:off x="7050339" y="4792717"/>
              <a:ext cx="1374753"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Local machines</a:t>
              </a:r>
            </a:p>
          </p:txBody>
        </p:sp>
        <p:sp>
          <p:nvSpPr>
            <p:cNvPr id="7" name="矩形: 圆角 6">
              <a:extLst>
                <a:ext uri="{FF2B5EF4-FFF2-40B4-BE49-F238E27FC236}">
                  <a16:creationId xmlns:a16="http://schemas.microsoft.com/office/drawing/2014/main" id="{AFA0EA1D-A8BF-42A9-86B1-5309DF56BE8A}"/>
                </a:ext>
              </a:extLst>
            </p:cNvPr>
            <p:cNvSpPr/>
            <p:nvPr/>
          </p:nvSpPr>
          <p:spPr bwMode="auto">
            <a:xfrm>
              <a:off x="7050339" y="3562253"/>
              <a:ext cx="914400"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dirty="0">
                  <a:solidFill>
                    <a:schemeClr val="bg1"/>
                  </a:solidFill>
                  <a:ea typeface="Segoe UI" pitchFamily="34" charset="0"/>
                  <a:cs typeface="Segoe UI" pitchFamily="34" charset="0"/>
                </a:rPr>
                <a:t>Storage( e.g. </a:t>
              </a:r>
              <a:r>
                <a:rPr lang="en-US" sz="1200" dirty="0" err="1">
                  <a:solidFill>
                    <a:schemeClr val="bg1"/>
                  </a:solidFill>
                  <a:ea typeface="Segoe UI" pitchFamily="34" charset="0"/>
                  <a:cs typeface="Segoe UI" pitchFamily="34" charset="0"/>
                </a:rPr>
                <a:t>redis</a:t>
              </a:r>
              <a:r>
                <a:rPr lang="en-US" sz="1200" dirty="0">
                  <a:solidFill>
                    <a:schemeClr val="bg1"/>
                  </a:solidFill>
                  <a:ea typeface="Segoe UI" pitchFamily="34" charset="0"/>
                  <a:cs typeface="Segoe UI" pitchFamily="34" charset="0"/>
                </a:rPr>
                <a:t>)</a:t>
              </a:r>
            </a:p>
          </p:txBody>
        </p:sp>
        <p:sp>
          <p:nvSpPr>
            <p:cNvPr id="9" name="矩形: 圆角 8">
              <a:extLst>
                <a:ext uri="{FF2B5EF4-FFF2-40B4-BE49-F238E27FC236}">
                  <a16:creationId xmlns:a16="http://schemas.microsoft.com/office/drawing/2014/main" id="{5EE821FF-FEB6-4940-8E95-53B111541C67}"/>
                </a:ext>
              </a:extLst>
            </p:cNvPr>
            <p:cNvSpPr/>
            <p:nvPr/>
          </p:nvSpPr>
          <p:spPr bwMode="auto">
            <a:xfrm>
              <a:off x="8684697" y="4768986"/>
              <a:ext cx="2363777"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Cluster or remote machines</a:t>
              </a:r>
            </a:p>
          </p:txBody>
        </p:sp>
        <p:sp>
          <p:nvSpPr>
            <p:cNvPr id="10" name="矩形: 圆角 9">
              <a:extLst>
                <a:ext uri="{FF2B5EF4-FFF2-40B4-BE49-F238E27FC236}">
                  <a16:creationId xmlns:a16="http://schemas.microsoft.com/office/drawing/2014/main" id="{FE04409D-F1F1-4A24-8F65-2EB4ADC3EC5C}"/>
                </a:ext>
              </a:extLst>
            </p:cNvPr>
            <p:cNvSpPr/>
            <p:nvPr/>
          </p:nvSpPr>
          <p:spPr bwMode="auto">
            <a:xfrm>
              <a:off x="8065638" y="3562252"/>
              <a:ext cx="1545021" cy="99787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Communicator(e.g. ray/</a:t>
              </a:r>
              <a:r>
                <a:rPr lang="en-US" sz="1400" dirty="0" err="1">
                  <a:gradFill>
                    <a:gsLst>
                      <a:gs pos="0">
                        <a:srgbClr val="FFFFFF"/>
                      </a:gs>
                      <a:gs pos="100000">
                        <a:srgbClr val="FFFFFF"/>
                      </a:gs>
                    </a:gsLst>
                    <a:lin ang="5400000" scaled="0"/>
                  </a:gradFill>
                  <a:ea typeface="Segoe UI" pitchFamily="34" charset="0"/>
                  <a:cs typeface="Segoe UI" pitchFamily="34" charset="0"/>
                </a:rPr>
                <a:t>mpi</a:t>
              </a:r>
              <a:r>
                <a:rPr lang="en-US" sz="1400" dirty="0">
                  <a:gradFill>
                    <a:gsLst>
                      <a:gs pos="0">
                        <a:srgbClr val="FFFFFF"/>
                      </a:gs>
                      <a:gs pos="100000">
                        <a:srgbClr val="FFFFFF"/>
                      </a:gs>
                    </a:gsLst>
                    <a:lin ang="5400000" scaled="0"/>
                  </a:gradFill>
                  <a:ea typeface="Segoe UI" pitchFamily="34" charset="0"/>
                  <a:cs typeface="Segoe UI" pitchFamily="34" charset="0"/>
                </a:rPr>
                <a:t>/RPC)</a:t>
              </a:r>
            </a:p>
          </p:txBody>
        </p:sp>
        <p:sp>
          <p:nvSpPr>
            <p:cNvPr id="11" name="矩形: 圆角 10">
              <a:extLst>
                <a:ext uri="{FF2B5EF4-FFF2-40B4-BE49-F238E27FC236}">
                  <a16:creationId xmlns:a16="http://schemas.microsoft.com/office/drawing/2014/main" id="{DC72B8A3-0919-4B7E-936A-54A6F26166CA}"/>
                </a:ext>
              </a:extLst>
            </p:cNvPr>
            <p:cNvSpPr/>
            <p:nvPr/>
          </p:nvSpPr>
          <p:spPr bwMode="auto">
            <a:xfrm>
              <a:off x="9736783" y="3538521"/>
              <a:ext cx="1223404"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dirty="0">
                  <a:solidFill>
                    <a:schemeClr val="bg1"/>
                  </a:solidFill>
                  <a:ea typeface="Segoe UI" pitchFamily="34" charset="0"/>
                  <a:cs typeface="Segoe UI" pitchFamily="34" charset="0"/>
                </a:rPr>
                <a:t>Scheduler</a:t>
              </a:r>
            </a:p>
          </p:txBody>
        </p:sp>
        <p:sp>
          <p:nvSpPr>
            <p:cNvPr id="12" name="矩形: 圆角 11">
              <a:extLst>
                <a:ext uri="{FF2B5EF4-FFF2-40B4-BE49-F238E27FC236}">
                  <a16:creationId xmlns:a16="http://schemas.microsoft.com/office/drawing/2014/main" id="{35234A9D-72A5-43A5-BCD4-5F7A530CE7AE}"/>
                </a:ext>
              </a:extLst>
            </p:cNvPr>
            <p:cNvSpPr/>
            <p:nvPr/>
          </p:nvSpPr>
          <p:spPr bwMode="auto">
            <a:xfrm>
              <a:off x="7050339" y="2440116"/>
              <a:ext cx="3909848" cy="91327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RL abstraction &amp; concept</a:t>
              </a:r>
            </a:p>
          </p:txBody>
        </p:sp>
        <p:sp>
          <p:nvSpPr>
            <p:cNvPr id="14" name="矩形: 圆角 13">
              <a:extLst>
                <a:ext uri="{FF2B5EF4-FFF2-40B4-BE49-F238E27FC236}">
                  <a16:creationId xmlns:a16="http://schemas.microsoft.com/office/drawing/2014/main" id="{85ACEBB1-35DF-47B1-B7E5-54B6D927B398}"/>
                </a:ext>
              </a:extLst>
            </p:cNvPr>
            <p:cNvSpPr/>
            <p:nvPr/>
          </p:nvSpPr>
          <p:spPr bwMode="auto">
            <a:xfrm>
              <a:off x="7050338" y="1268822"/>
              <a:ext cx="3909847" cy="102160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chemeClr val="bg1"/>
                  </a:solidFill>
                  <a:ea typeface="Segoe UI" pitchFamily="34" charset="0"/>
                  <a:cs typeface="Segoe UI" pitchFamily="34" charset="0"/>
                </a:rPr>
                <a:t>RL algorithm (e.g. DQN/policy gradient/A3C/DDPG/TD3/SAC/)</a:t>
              </a:r>
            </a:p>
          </p:txBody>
        </p:sp>
      </p:grpSp>
    </p:spTree>
    <p:extLst>
      <p:ext uri="{BB962C8B-B14F-4D97-AF65-F5344CB8AC3E}">
        <p14:creationId xmlns:p14="http://schemas.microsoft.com/office/powerpoint/2010/main" val="82039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6F3FE6-111D-4989-A791-F02F5D5C1007}"/>
              </a:ext>
            </a:extLst>
          </p:cNvPr>
          <p:cNvSpPr>
            <a:spLocks noGrp="1"/>
          </p:cNvSpPr>
          <p:nvPr>
            <p:ph type="title"/>
          </p:nvPr>
        </p:nvSpPr>
        <p:spPr>
          <a:xfrm>
            <a:off x="2510971" y="667652"/>
            <a:ext cx="9144000" cy="553998"/>
          </a:xfrm>
        </p:spPr>
        <p:txBody>
          <a:bodyPr/>
          <a:lstStyle/>
          <a:p>
            <a:r>
              <a:rPr lang="en-US" dirty="0"/>
              <a:t>A</a:t>
            </a:r>
            <a:r>
              <a:rPr lang="en-US" altLang="zh-CN" dirty="0"/>
              <a:t>pex</a:t>
            </a:r>
            <a:r>
              <a:rPr lang="zh-CN" altLang="en-US" dirty="0"/>
              <a:t>框架让</a:t>
            </a:r>
            <a:r>
              <a:rPr lang="en-US" altLang="zh-CN" dirty="0"/>
              <a:t>worker</a:t>
            </a:r>
            <a:r>
              <a:rPr lang="zh-CN" altLang="en-US" dirty="0"/>
              <a:t>分布式地</a:t>
            </a:r>
            <a:r>
              <a:rPr lang="en-US" altLang="zh-CN" dirty="0"/>
              <a:t>rollout data</a:t>
            </a:r>
            <a:endParaRPr lang="en-US" dirty="0"/>
          </a:p>
        </p:txBody>
      </p:sp>
      <p:grpSp>
        <p:nvGrpSpPr>
          <p:cNvPr id="4" name="组合 3">
            <a:extLst>
              <a:ext uri="{FF2B5EF4-FFF2-40B4-BE49-F238E27FC236}">
                <a16:creationId xmlns:a16="http://schemas.microsoft.com/office/drawing/2014/main" id="{23F70D10-E098-4ACA-B2EE-A90CB5E1BC11}"/>
              </a:ext>
            </a:extLst>
          </p:cNvPr>
          <p:cNvGrpSpPr/>
          <p:nvPr/>
        </p:nvGrpSpPr>
        <p:grpSpPr>
          <a:xfrm>
            <a:off x="1253623" y="2419323"/>
            <a:ext cx="9936418" cy="2875381"/>
            <a:chOff x="1155652" y="3856238"/>
            <a:chExt cx="9936418" cy="2875381"/>
          </a:xfrm>
        </p:grpSpPr>
        <p:pic>
          <p:nvPicPr>
            <p:cNvPr id="5" name="图片 4">
              <a:extLst>
                <a:ext uri="{FF2B5EF4-FFF2-40B4-BE49-F238E27FC236}">
                  <a16:creationId xmlns:a16="http://schemas.microsoft.com/office/drawing/2014/main" id="{B2FDBD91-F019-4BA9-BDFA-F15C8431377C}"/>
                </a:ext>
              </a:extLst>
            </p:cNvPr>
            <p:cNvPicPr>
              <a:picLocks noChangeAspect="1"/>
            </p:cNvPicPr>
            <p:nvPr/>
          </p:nvPicPr>
          <p:blipFill>
            <a:blip r:embed="rId2"/>
            <a:stretch>
              <a:fillRect/>
            </a:stretch>
          </p:blipFill>
          <p:spPr>
            <a:xfrm>
              <a:off x="1155652" y="3924045"/>
              <a:ext cx="6669323" cy="2382501"/>
            </a:xfrm>
            <a:prstGeom prst="rect">
              <a:avLst/>
            </a:prstGeom>
          </p:spPr>
        </p:pic>
        <p:sp>
          <p:nvSpPr>
            <p:cNvPr id="6" name="文本框 5">
              <a:extLst>
                <a:ext uri="{FF2B5EF4-FFF2-40B4-BE49-F238E27FC236}">
                  <a16:creationId xmlns:a16="http://schemas.microsoft.com/office/drawing/2014/main" id="{8B771BB9-10B4-45C7-BA8A-3032643CA74A}"/>
                </a:ext>
              </a:extLst>
            </p:cNvPr>
            <p:cNvSpPr txBox="1"/>
            <p:nvPr/>
          </p:nvSpPr>
          <p:spPr>
            <a:xfrm>
              <a:off x="1230062" y="6454620"/>
              <a:ext cx="837242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Figure1. Apex architecture, multiply actors to rollout data in their own environment. </a:t>
              </a:r>
            </a:p>
          </p:txBody>
        </p:sp>
        <p:pic>
          <p:nvPicPr>
            <p:cNvPr id="7" name="图片 6">
              <a:extLst>
                <a:ext uri="{FF2B5EF4-FFF2-40B4-BE49-F238E27FC236}">
                  <a16:creationId xmlns:a16="http://schemas.microsoft.com/office/drawing/2014/main" id="{AB4ADA73-0F93-4A44-9828-72ECD30BD7EF}"/>
                </a:ext>
              </a:extLst>
            </p:cNvPr>
            <p:cNvPicPr>
              <a:picLocks noChangeAspect="1"/>
            </p:cNvPicPr>
            <p:nvPr/>
          </p:nvPicPr>
          <p:blipFill>
            <a:blip r:embed="rId3"/>
            <a:stretch>
              <a:fillRect/>
            </a:stretch>
          </p:blipFill>
          <p:spPr>
            <a:xfrm>
              <a:off x="7958956" y="3856238"/>
              <a:ext cx="3133114" cy="2489153"/>
            </a:xfrm>
            <a:prstGeom prst="rect">
              <a:avLst/>
            </a:prstGeom>
          </p:spPr>
        </p:pic>
      </p:grpSp>
    </p:spTree>
    <p:extLst>
      <p:ext uri="{BB962C8B-B14F-4D97-AF65-F5344CB8AC3E}">
        <p14:creationId xmlns:p14="http://schemas.microsoft.com/office/powerpoint/2010/main" val="253679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0583B-072C-4037-B248-1884EDF05A1F}"/>
              </a:ext>
            </a:extLst>
          </p:cNvPr>
          <p:cNvSpPr>
            <a:spLocks noGrp="1"/>
          </p:cNvSpPr>
          <p:nvPr>
            <p:ph type="title"/>
          </p:nvPr>
        </p:nvSpPr>
        <p:spPr>
          <a:xfrm>
            <a:off x="3222896" y="530492"/>
            <a:ext cx="9144000" cy="553998"/>
          </a:xfrm>
        </p:spPr>
        <p:txBody>
          <a:bodyPr/>
          <a:lstStyle/>
          <a:p>
            <a:r>
              <a:rPr lang="zh-CN" altLang="en-US" dirty="0"/>
              <a:t>强化学习训练需要切换</a:t>
            </a:r>
            <a:r>
              <a:rPr lang="en-US" altLang="zh-CN" dirty="0"/>
              <a:t>context</a:t>
            </a:r>
            <a:endParaRPr lang="en-US" dirty="0"/>
          </a:p>
        </p:txBody>
      </p:sp>
      <p:grpSp>
        <p:nvGrpSpPr>
          <p:cNvPr id="4" name="组合 3">
            <a:extLst>
              <a:ext uri="{FF2B5EF4-FFF2-40B4-BE49-F238E27FC236}">
                <a16:creationId xmlns:a16="http://schemas.microsoft.com/office/drawing/2014/main" id="{D5A92ECE-4FF7-43B3-8847-983C4D6788A9}"/>
              </a:ext>
            </a:extLst>
          </p:cNvPr>
          <p:cNvGrpSpPr/>
          <p:nvPr/>
        </p:nvGrpSpPr>
        <p:grpSpPr>
          <a:xfrm>
            <a:off x="1309141" y="2569743"/>
            <a:ext cx="9573717" cy="3757765"/>
            <a:chOff x="1259174" y="3889092"/>
            <a:chExt cx="9573717" cy="3757765"/>
          </a:xfrm>
        </p:grpSpPr>
        <p:sp>
          <p:nvSpPr>
            <p:cNvPr id="5" name="文本框 4">
              <a:extLst>
                <a:ext uri="{FF2B5EF4-FFF2-40B4-BE49-F238E27FC236}">
                  <a16:creationId xmlns:a16="http://schemas.microsoft.com/office/drawing/2014/main" id="{24BEEBCD-7C3F-4AEE-8596-B61BB3E96281}"/>
                </a:ext>
              </a:extLst>
            </p:cNvPr>
            <p:cNvSpPr txBox="1"/>
            <p:nvPr/>
          </p:nvSpPr>
          <p:spPr>
            <a:xfrm>
              <a:off x="3834498" y="7369858"/>
              <a:ext cx="4423070"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Figure </a:t>
              </a:r>
              <a:r>
                <a:rPr lang="en-US" altLang="zh-CN" sz="1800" i="1" dirty="0">
                  <a:gradFill>
                    <a:gsLst>
                      <a:gs pos="2917">
                        <a:schemeClr val="tx1"/>
                      </a:gs>
                      <a:gs pos="30000">
                        <a:schemeClr val="tx1"/>
                      </a:gs>
                    </a:gsLst>
                    <a:lin ang="5400000" scaled="0"/>
                  </a:gradFill>
                </a:rPr>
                <a:t>3</a:t>
              </a:r>
              <a:r>
                <a:rPr lang="en-US" sz="1800" i="1" dirty="0">
                  <a:gradFill>
                    <a:gsLst>
                      <a:gs pos="2917">
                        <a:schemeClr val="tx1"/>
                      </a:gs>
                      <a:gs pos="30000">
                        <a:schemeClr val="tx1"/>
                      </a:gs>
                    </a:gsLst>
                    <a:lin ang="5400000" scaled="0"/>
                  </a:gradFill>
                </a:rPr>
                <a:t>. Context switch in Apex architecture</a:t>
              </a:r>
            </a:p>
          </p:txBody>
        </p:sp>
        <p:pic>
          <p:nvPicPr>
            <p:cNvPr id="6" name="内容占位符 3">
              <a:extLst>
                <a:ext uri="{FF2B5EF4-FFF2-40B4-BE49-F238E27FC236}">
                  <a16:creationId xmlns:a16="http://schemas.microsoft.com/office/drawing/2014/main" id="{EB00CF00-0FB0-4716-A452-72C538F68D31}"/>
                </a:ext>
              </a:extLst>
            </p:cNvPr>
            <p:cNvPicPr>
              <a:picLocks noChangeAspect="1"/>
            </p:cNvPicPr>
            <p:nvPr/>
          </p:nvPicPr>
          <p:blipFill>
            <a:blip r:embed="rId2"/>
            <a:stretch>
              <a:fillRect/>
            </a:stretch>
          </p:blipFill>
          <p:spPr>
            <a:xfrm>
              <a:off x="1430624" y="3889092"/>
              <a:ext cx="9124215" cy="2151938"/>
            </a:xfrm>
            <a:prstGeom prst="rect">
              <a:avLst/>
            </a:prstGeom>
          </p:spPr>
        </p:pic>
        <p:sp>
          <p:nvSpPr>
            <p:cNvPr id="7" name="矩形 6">
              <a:extLst>
                <a:ext uri="{FF2B5EF4-FFF2-40B4-BE49-F238E27FC236}">
                  <a16:creationId xmlns:a16="http://schemas.microsoft.com/office/drawing/2014/main" id="{E810C2C1-836F-4E69-88FD-05BA8F2F09DF}"/>
                </a:ext>
              </a:extLst>
            </p:cNvPr>
            <p:cNvSpPr/>
            <p:nvPr/>
          </p:nvSpPr>
          <p:spPr bwMode="auto">
            <a:xfrm>
              <a:off x="1259174" y="3994879"/>
              <a:ext cx="4077324" cy="2046151"/>
            </a:xfrm>
            <a:prstGeom prst="rect">
              <a:avLst/>
            </a:prstGeom>
            <a:noFill/>
            <a:ln w="127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A94EF7D8-CF49-4883-9EB7-BD39792FD617}"/>
                </a:ext>
              </a:extLst>
            </p:cNvPr>
            <p:cNvSpPr txBox="1"/>
            <p:nvPr/>
          </p:nvSpPr>
          <p:spPr>
            <a:xfrm>
              <a:off x="1430624" y="4062334"/>
              <a:ext cx="496931" cy="307777"/>
            </a:xfrm>
            <a:prstGeom prst="rect">
              <a:avLst/>
            </a:prstGeom>
            <a:noFill/>
          </p:spPr>
          <p:txBody>
            <a:bodyPr wrap="none" lIns="0" tIns="0" rIns="0" bIns="0" rtlCol="0">
              <a:spAutoFit/>
            </a:bodyPr>
            <a:lstStyle/>
            <a:p>
              <a:pPr algn="l"/>
              <a:r>
                <a:rPr lang="en-US" sz="2000" i="1" dirty="0">
                  <a:solidFill>
                    <a:srgbClr val="FF0000"/>
                  </a:solidFill>
                </a:rPr>
                <a:t>GPU</a:t>
              </a:r>
            </a:p>
          </p:txBody>
        </p:sp>
        <p:sp>
          <p:nvSpPr>
            <p:cNvPr id="9" name="矩形 8">
              <a:extLst>
                <a:ext uri="{FF2B5EF4-FFF2-40B4-BE49-F238E27FC236}">
                  <a16:creationId xmlns:a16="http://schemas.microsoft.com/office/drawing/2014/main" id="{B56358E2-0681-4C08-A15A-7FED12F7741E}"/>
                </a:ext>
              </a:extLst>
            </p:cNvPr>
            <p:cNvSpPr/>
            <p:nvPr/>
          </p:nvSpPr>
          <p:spPr bwMode="auto">
            <a:xfrm>
              <a:off x="6755567" y="3944806"/>
              <a:ext cx="4077324" cy="2046151"/>
            </a:xfrm>
            <a:prstGeom prst="rect">
              <a:avLst/>
            </a:prstGeom>
            <a:noFill/>
            <a:ln w="12700">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文本框 9">
              <a:extLst>
                <a:ext uri="{FF2B5EF4-FFF2-40B4-BE49-F238E27FC236}">
                  <a16:creationId xmlns:a16="http://schemas.microsoft.com/office/drawing/2014/main" id="{214D4FCA-0DBC-44F5-8EA4-469D0D169AB0}"/>
                </a:ext>
              </a:extLst>
            </p:cNvPr>
            <p:cNvSpPr txBox="1"/>
            <p:nvPr/>
          </p:nvSpPr>
          <p:spPr>
            <a:xfrm>
              <a:off x="10120858" y="4007202"/>
              <a:ext cx="487313" cy="307777"/>
            </a:xfrm>
            <a:prstGeom prst="rect">
              <a:avLst/>
            </a:prstGeom>
            <a:noFill/>
          </p:spPr>
          <p:txBody>
            <a:bodyPr wrap="none" lIns="0" tIns="0" rIns="0" bIns="0" rtlCol="0">
              <a:spAutoFit/>
            </a:bodyPr>
            <a:lstStyle/>
            <a:p>
              <a:pPr algn="l"/>
              <a:r>
                <a:rPr lang="en-US" sz="2000" i="1" dirty="0">
                  <a:solidFill>
                    <a:srgbClr val="FF0000"/>
                  </a:solidFill>
                </a:rPr>
                <a:t>CPU</a:t>
              </a:r>
            </a:p>
          </p:txBody>
        </p:sp>
      </p:grpSp>
      <p:cxnSp>
        <p:nvCxnSpPr>
          <p:cNvPr id="20" name="连接符: 曲线 19">
            <a:extLst>
              <a:ext uri="{FF2B5EF4-FFF2-40B4-BE49-F238E27FC236}">
                <a16:creationId xmlns:a16="http://schemas.microsoft.com/office/drawing/2014/main" id="{D75CC8DC-0EF6-42E5-AA87-A25E8A8AFE40}"/>
              </a:ext>
            </a:extLst>
          </p:cNvPr>
          <p:cNvCxnSpPr>
            <a:cxnSpLocks/>
          </p:cNvCxnSpPr>
          <p:nvPr/>
        </p:nvCxnSpPr>
        <p:spPr>
          <a:xfrm rot="5400000" flipH="1" flipV="1">
            <a:off x="6082729" y="650726"/>
            <a:ext cx="39414" cy="3980270"/>
          </a:xfrm>
          <a:prstGeom prst="curvedConnector3">
            <a:avLst>
              <a:gd name="adj1" fmla="val 2431415"/>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连接符: 曲线 24">
            <a:extLst>
              <a:ext uri="{FF2B5EF4-FFF2-40B4-BE49-F238E27FC236}">
                <a16:creationId xmlns:a16="http://schemas.microsoft.com/office/drawing/2014/main" id="{00F0DCDE-E5DA-405C-B19F-6DCEBCCFC3D9}"/>
              </a:ext>
            </a:extLst>
          </p:cNvPr>
          <p:cNvCxnSpPr/>
          <p:nvPr/>
        </p:nvCxnSpPr>
        <p:spPr>
          <a:xfrm rot="5400000">
            <a:off x="6206398" y="2782255"/>
            <a:ext cx="39414" cy="3980270"/>
          </a:xfrm>
          <a:prstGeom prst="curvedConnector3">
            <a:avLst>
              <a:gd name="adj1" fmla="val 2423986"/>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标注: 线形 26">
            <a:extLst>
              <a:ext uri="{FF2B5EF4-FFF2-40B4-BE49-F238E27FC236}">
                <a16:creationId xmlns:a16="http://schemas.microsoft.com/office/drawing/2014/main" id="{05623DA9-3ED7-47AA-B24E-C76D409E1F00}"/>
              </a:ext>
            </a:extLst>
          </p:cNvPr>
          <p:cNvSpPr/>
          <p:nvPr/>
        </p:nvSpPr>
        <p:spPr bwMode="auto">
          <a:xfrm>
            <a:off x="8381516" y="1306190"/>
            <a:ext cx="2501342" cy="745382"/>
          </a:xfrm>
          <a:prstGeom prst="borderCallout1">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dirty="0">
                <a:solidFill>
                  <a:schemeClr val="tx1"/>
                </a:solidFill>
                <a:ea typeface="Segoe UI" pitchFamily="34" charset="0"/>
                <a:cs typeface="Segoe UI" pitchFamily="34" charset="0"/>
              </a:rPr>
              <a:t>同时可能需要传输大量的数据</a:t>
            </a:r>
            <a:endParaRPr lang="en-US" sz="2000" dirty="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85238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ADD6D-B971-46FB-8FDA-0541F7DBBC1C}"/>
              </a:ext>
            </a:extLst>
          </p:cNvPr>
          <p:cNvSpPr>
            <a:spLocks noGrp="1"/>
          </p:cNvSpPr>
          <p:nvPr>
            <p:ph type="title"/>
          </p:nvPr>
        </p:nvSpPr>
        <p:spPr>
          <a:xfrm>
            <a:off x="3131457" y="680715"/>
            <a:ext cx="9144000" cy="553998"/>
          </a:xfrm>
        </p:spPr>
        <p:txBody>
          <a:bodyPr/>
          <a:lstStyle/>
          <a:p>
            <a:r>
              <a:rPr lang="zh-CN" altLang="en-US" dirty="0"/>
              <a:t>强化学习训练需要切换</a:t>
            </a:r>
            <a:r>
              <a:rPr lang="en-US" altLang="zh-CN" dirty="0"/>
              <a:t>context</a:t>
            </a:r>
            <a:endParaRPr lang="en-US" dirty="0"/>
          </a:p>
        </p:txBody>
      </p:sp>
      <p:sp>
        <p:nvSpPr>
          <p:cNvPr id="4" name="文本框 3">
            <a:extLst>
              <a:ext uri="{FF2B5EF4-FFF2-40B4-BE49-F238E27FC236}">
                <a16:creationId xmlns:a16="http://schemas.microsoft.com/office/drawing/2014/main" id="{BBE7A383-32BF-4421-A33B-C6EFBED83DF4}"/>
              </a:ext>
            </a:extLst>
          </p:cNvPr>
          <p:cNvSpPr txBox="1"/>
          <p:nvPr/>
        </p:nvSpPr>
        <p:spPr>
          <a:xfrm>
            <a:off x="2837543" y="1841862"/>
            <a:ext cx="6952994" cy="738664"/>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需要在不同的</a:t>
            </a:r>
            <a:r>
              <a:rPr lang="en-US" altLang="zh-CN" sz="2400" dirty="0">
                <a:gradFill>
                  <a:gsLst>
                    <a:gs pos="2917">
                      <a:schemeClr val="tx1"/>
                    </a:gs>
                    <a:gs pos="30000">
                      <a:schemeClr val="tx1"/>
                    </a:gs>
                  </a:gsLst>
                  <a:lin ang="5400000" scaled="0"/>
                </a:gradFill>
              </a:rPr>
              <a:t>context</a:t>
            </a:r>
            <a:r>
              <a:rPr lang="zh-CN" altLang="en-US" sz="2400" dirty="0">
                <a:gradFill>
                  <a:gsLst>
                    <a:gs pos="2917">
                      <a:schemeClr val="tx1"/>
                    </a:gs>
                    <a:gs pos="30000">
                      <a:schemeClr val="tx1"/>
                    </a:gs>
                  </a:gsLst>
                  <a:lin ang="5400000" scaled="0"/>
                </a:gradFill>
              </a:rPr>
              <a:t>（</a:t>
            </a:r>
            <a:r>
              <a:rPr lang="en-US" altLang="zh-CN" sz="2400" dirty="0">
                <a:gradFill>
                  <a:gsLst>
                    <a:gs pos="2917">
                      <a:schemeClr val="tx1"/>
                    </a:gs>
                    <a:gs pos="30000">
                      <a:schemeClr val="tx1"/>
                    </a:gs>
                  </a:gsLst>
                  <a:lin ang="5400000" scaled="0"/>
                </a:gradFill>
              </a:rPr>
              <a:t>GPU/CPU</a:t>
            </a:r>
            <a:r>
              <a:rPr lang="zh-CN" altLang="en-US" sz="2400" dirty="0">
                <a:gradFill>
                  <a:gsLst>
                    <a:gs pos="2917">
                      <a:schemeClr val="tx1"/>
                    </a:gs>
                    <a:gs pos="30000">
                      <a:schemeClr val="tx1"/>
                    </a:gs>
                  </a:gsLst>
                  <a:lin ang="5400000" scaled="0"/>
                </a:gradFill>
              </a:rPr>
              <a:t>）间不停的切换</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同时需要传输大量的数据</a:t>
            </a:r>
            <a:endParaRPr lang="en-US" sz="2400" dirty="0" err="1">
              <a:gradFill>
                <a:gsLst>
                  <a:gs pos="2917">
                    <a:schemeClr val="tx1"/>
                  </a:gs>
                  <a:gs pos="30000">
                    <a:schemeClr val="tx1"/>
                  </a:gs>
                </a:gsLst>
                <a:lin ang="5400000" scaled="0"/>
              </a:gradFill>
            </a:endParaRPr>
          </a:p>
        </p:txBody>
      </p:sp>
      <p:cxnSp>
        <p:nvCxnSpPr>
          <p:cNvPr id="6" name="直接箭头连接符 5">
            <a:extLst>
              <a:ext uri="{FF2B5EF4-FFF2-40B4-BE49-F238E27FC236}">
                <a16:creationId xmlns:a16="http://schemas.microsoft.com/office/drawing/2014/main" id="{A18D74E4-0AD1-427B-B572-D60304C5F38B}"/>
              </a:ext>
            </a:extLst>
          </p:cNvPr>
          <p:cNvCxnSpPr/>
          <p:nvPr/>
        </p:nvCxnSpPr>
        <p:spPr>
          <a:xfrm>
            <a:off x="5806440" y="2899954"/>
            <a:ext cx="0" cy="94705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A0B3673B-EF3B-465C-B852-090518C15C9C}"/>
              </a:ext>
            </a:extLst>
          </p:cNvPr>
          <p:cNvSpPr txBox="1"/>
          <p:nvPr/>
        </p:nvSpPr>
        <p:spPr>
          <a:xfrm>
            <a:off x="3931920" y="4166439"/>
            <a:ext cx="3424014" cy="1477328"/>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支持高性能的通信框架</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优化数据的预处理</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2400" dirty="0">
                <a:gradFill>
                  <a:gsLst>
                    <a:gs pos="2917">
                      <a:schemeClr val="tx1"/>
                    </a:gs>
                    <a:gs pos="30000">
                      <a:schemeClr val="tx1"/>
                    </a:gs>
                  </a:gsLst>
                  <a:lin ang="5400000" scaled="0"/>
                </a:gradFill>
              </a:rPr>
              <a:t>优化数据的传输</a:t>
            </a:r>
            <a:endParaRPr lang="en-US" altLang="zh-CN" sz="24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010724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9E665-EA28-49D9-B612-FD74632A1B7F}"/>
              </a:ext>
            </a:extLst>
          </p:cNvPr>
          <p:cNvSpPr>
            <a:spLocks noGrp="1"/>
          </p:cNvSpPr>
          <p:nvPr>
            <p:ph type="title"/>
          </p:nvPr>
        </p:nvSpPr>
        <p:spPr>
          <a:xfrm>
            <a:off x="696242" y="2554962"/>
            <a:ext cx="4161981" cy="1107996"/>
          </a:xfrm>
        </p:spPr>
        <p:txBody>
          <a:bodyPr wrap="square" anchor="ctr">
            <a:normAutofit/>
          </a:bodyPr>
          <a:lstStyle/>
          <a:p>
            <a:r>
              <a:rPr lang="zh-CN" altLang="en-US" dirty="0"/>
              <a:t>当前的强化学习平台</a:t>
            </a:r>
            <a:endParaRPr lang="en-US" dirty="0"/>
          </a:p>
        </p:txBody>
      </p:sp>
      <p:pic>
        <p:nvPicPr>
          <p:cNvPr id="4" name="图片 3" descr="报纸上的文字&#10;&#10;描述已自动生成">
            <a:extLst>
              <a:ext uri="{FF2B5EF4-FFF2-40B4-BE49-F238E27FC236}">
                <a16:creationId xmlns:a16="http://schemas.microsoft.com/office/drawing/2014/main" id="{6B82829B-188A-4336-8029-82A14774C8DD}"/>
              </a:ext>
            </a:extLst>
          </p:cNvPr>
          <p:cNvPicPr>
            <a:picLocks noChangeAspect="1"/>
          </p:cNvPicPr>
          <p:nvPr/>
        </p:nvPicPr>
        <p:blipFill>
          <a:blip r:embed="rId2"/>
          <a:stretch>
            <a:fillRect/>
          </a:stretch>
        </p:blipFill>
        <p:spPr>
          <a:xfrm>
            <a:off x="5762625" y="0"/>
            <a:ext cx="6000749" cy="6858000"/>
          </a:xfrm>
          <a:prstGeom prst="rect">
            <a:avLst/>
          </a:prstGeom>
          <a:noFill/>
        </p:spPr>
      </p:pic>
      <p:pic>
        <p:nvPicPr>
          <p:cNvPr id="6" name="图片 5" descr="卡通人物&#10;&#10;描述已自动生成">
            <a:extLst>
              <a:ext uri="{FF2B5EF4-FFF2-40B4-BE49-F238E27FC236}">
                <a16:creationId xmlns:a16="http://schemas.microsoft.com/office/drawing/2014/main" id="{541B9809-8AA3-42E8-BF54-1C31F3E1BED7}"/>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768876" y="3805267"/>
            <a:ext cx="2089347" cy="2785796"/>
          </a:xfrm>
          <a:prstGeom prst="rect">
            <a:avLst/>
          </a:prstGeom>
        </p:spPr>
      </p:pic>
      <p:sp>
        <p:nvSpPr>
          <p:cNvPr id="7" name="文本框 6">
            <a:extLst>
              <a:ext uri="{FF2B5EF4-FFF2-40B4-BE49-F238E27FC236}">
                <a16:creationId xmlns:a16="http://schemas.microsoft.com/office/drawing/2014/main" id="{EA5BE8EB-536D-435C-A90C-EC51ECDDE4D7}"/>
              </a:ext>
            </a:extLst>
          </p:cNvPr>
          <p:cNvSpPr txBox="1"/>
          <p:nvPr/>
        </p:nvSpPr>
        <p:spPr>
          <a:xfrm>
            <a:off x="2768876" y="6673302"/>
            <a:ext cx="718339" cy="553998"/>
          </a:xfrm>
          <a:prstGeom prst="rect">
            <a:avLst/>
          </a:prstGeom>
          <a:noFill/>
        </p:spPr>
        <p:txBody>
          <a:bodyPr wrap="square" lIns="0" tIns="0" rIns="0" bIns="0" rtlCol="0">
            <a:spAutoFit/>
          </a:bodyPr>
          <a:lstStyle/>
          <a:p>
            <a:r>
              <a:rPr lang="en-US" sz="900">
                <a:hlinkClick r:id="rId4" tooltip="http://pngimg.com/download/38188"/>
              </a:rPr>
              <a:t>此照片</a:t>
            </a:r>
            <a:r>
              <a:rPr lang="en-US" sz="900"/>
              <a:t>，作者: 未知作者，许可证: </a:t>
            </a:r>
            <a:r>
              <a:rPr lang="en-US" sz="900">
                <a:hlinkClick r:id="rId5" tooltip="https://creativecommons.org/licenses/by-nc/3.0/"/>
              </a:rPr>
              <a:t>CC BY-NC</a:t>
            </a:r>
            <a:endParaRPr lang="en-US" sz="900"/>
          </a:p>
        </p:txBody>
      </p:sp>
    </p:spTree>
    <p:extLst>
      <p:ext uri="{BB962C8B-B14F-4D97-AF65-F5344CB8AC3E}">
        <p14:creationId xmlns:p14="http://schemas.microsoft.com/office/powerpoint/2010/main" val="2445720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584200" y="1287827"/>
            <a:ext cx="9144000" cy="553998"/>
          </a:xfrm>
        </p:spPr>
        <p:txBody>
          <a:bodyPr/>
          <a:lstStyle/>
          <a:p>
            <a:r>
              <a:rPr lang="zh-CN" altLang="en-US" dirty="0"/>
              <a:t>案例研究</a:t>
            </a:r>
            <a:r>
              <a:rPr lang="en-US" dirty="0"/>
              <a:t>: Ray and RLlib</a:t>
            </a:r>
          </a:p>
        </p:txBody>
      </p:sp>
      <p:sp>
        <p:nvSpPr>
          <p:cNvPr id="4" name="文本框 3">
            <a:extLst>
              <a:ext uri="{FF2B5EF4-FFF2-40B4-BE49-F238E27FC236}">
                <a16:creationId xmlns:a16="http://schemas.microsoft.com/office/drawing/2014/main" id="{31DA7AE5-3F1B-4446-B687-C6CF600996CF}"/>
              </a:ext>
            </a:extLst>
          </p:cNvPr>
          <p:cNvSpPr txBox="1"/>
          <p:nvPr/>
        </p:nvSpPr>
        <p:spPr>
          <a:xfrm>
            <a:off x="658585" y="6477000"/>
            <a:ext cx="7270334"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Github repo: </a:t>
            </a:r>
            <a:r>
              <a:rPr lang="en-US" sz="1400" i="1" dirty="0"/>
              <a:t>https://github.com/ray-project/ray</a:t>
            </a:r>
            <a:endParaRPr lang="en-US" sz="1400" i="1" dirty="0">
              <a:gradFill>
                <a:gsLst>
                  <a:gs pos="2917">
                    <a:schemeClr val="tx1"/>
                  </a:gs>
                  <a:gs pos="30000">
                    <a:schemeClr val="tx1"/>
                  </a:gs>
                </a:gsLst>
                <a:lin ang="5400000" scaled="0"/>
              </a:gradFill>
            </a:endParaRPr>
          </a:p>
        </p:txBody>
      </p:sp>
      <p:sp>
        <p:nvSpPr>
          <p:cNvPr id="5" name="矩形 4">
            <a:extLst>
              <a:ext uri="{FF2B5EF4-FFF2-40B4-BE49-F238E27FC236}">
                <a16:creationId xmlns:a16="http://schemas.microsoft.com/office/drawing/2014/main" id="{01EF2702-CA31-4151-A2C0-29B3B645E9A5}"/>
              </a:ext>
            </a:extLst>
          </p:cNvPr>
          <p:cNvSpPr/>
          <p:nvPr/>
        </p:nvSpPr>
        <p:spPr>
          <a:xfrm>
            <a:off x="468086" y="2109735"/>
            <a:ext cx="9144000" cy="881780"/>
          </a:xfrm>
          <a:prstGeom prst="rect">
            <a:avLst/>
          </a:prstGeom>
        </p:spPr>
        <p:txBody>
          <a:bodyPr wrap="square">
            <a:spAutoFit/>
          </a:bodyPr>
          <a:lstStyle/>
          <a:p>
            <a:r>
              <a:rPr lang="en-US" sz="1600" b="1" u="sng" dirty="0">
                <a:solidFill>
                  <a:srgbClr val="24292E"/>
                </a:solidFill>
              </a:rPr>
              <a:t>Ray</a:t>
            </a:r>
            <a:r>
              <a:rPr lang="en-US" sz="1600" u="sng" dirty="0">
                <a:solidFill>
                  <a:srgbClr val="24292E"/>
                </a:solidFill>
              </a:rPr>
              <a:t> is a </a:t>
            </a:r>
            <a:r>
              <a:rPr lang="en-US" sz="1600" b="1" u="sng" dirty="0">
                <a:solidFill>
                  <a:srgbClr val="24292E"/>
                </a:solidFill>
              </a:rPr>
              <a:t>fast</a:t>
            </a:r>
            <a:r>
              <a:rPr lang="en-US" sz="1600" u="sng" dirty="0">
                <a:solidFill>
                  <a:srgbClr val="24292E"/>
                </a:solidFill>
              </a:rPr>
              <a:t> and </a:t>
            </a:r>
            <a:r>
              <a:rPr lang="en-US" sz="1600" b="1" u="sng" dirty="0">
                <a:solidFill>
                  <a:srgbClr val="24292E"/>
                </a:solidFill>
              </a:rPr>
              <a:t>simple</a:t>
            </a:r>
            <a:r>
              <a:rPr lang="en-US" sz="1600" u="sng" dirty="0">
                <a:solidFill>
                  <a:srgbClr val="24292E"/>
                </a:solidFill>
              </a:rPr>
              <a:t> framework for building and running </a:t>
            </a:r>
            <a:r>
              <a:rPr lang="en-US" sz="1600" b="1" u="sng" dirty="0">
                <a:solidFill>
                  <a:srgbClr val="24292E"/>
                </a:solidFill>
              </a:rPr>
              <a:t>distributed applications</a:t>
            </a:r>
            <a:r>
              <a:rPr lang="en-US" sz="1600" u="sng" dirty="0">
                <a:solidFill>
                  <a:srgbClr val="24292E"/>
                </a:solidFill>
              </a:rPr>
              <a:t>.</a:t>
            </a:r>
          </a:p>
          <a:p>
            <a:endParaRPr lang="en-US" u="sng" dirty="0">
              <a:solidFill>
                <a:srgbClr val="24292E"/>
              </a:solidFill>
              <a:latin typeface="-apple-system"/>
            </a:endParaRPr>
          </a:p>
          <a:p>
            <a:endParaRPr lang="en-US" u="sng" dirty="0"/>
          </a:p>
        </p:txBody>
      </p:sp>
      <p:sp>
        <p:nvSpPr>
          <p:cNvPr id="7" name="文本框 6">
            <a:extLst>
              <a:ext uri="{FF2B5EF4-FFF2-40B4-BE49-F238E27FC236}">
                <a16:creationId xmlns:a16="http://schemas.microsoft.com/office/drawing/2014/main" id="{46418708-95A9-4B0D-AC6D-E1784FCD3C9D}"/>
              </a:ext>
            </a:extLst>
          </p:cNvPr>
          <p:cNvSpPr txBox="1"/>
          <p:nvPr/>
        </p:nvSpPr>
        <p:spPr>
          <a:xfrm>
            <a:off x="584200" y="2699657"/>
            <a:ext cx="3039807" cy="246221"/>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i="1" dirty="0">
                <a:gradFill>
                  <a:gsLst>
                    <a:gs pos="2917">
                      <a:schemeClr val="tx1"/>
                    </a:gs>
                    <a:gs pos="30000">
                      <a:schemeClr val="tx1"/>
                    </a:gs>
                  </a:gsLst>
                  <a:lin ang="5400000" scaled="0"/>
                </a:gradFill>
              </a:rPr>
              <a:t>Ray provide a task parallel API</a:t>
            </a:r>
          </a:p>
        </p:txBody>
      </p:sp>
      <p:sp>
        <p:nvSpPr>
          <p:cNvPr id="8" name="文本框 7">
            <a:extLst>
              <a:ext uri="{FF2B5EF4-FFF2-40B4-BE49-F238E27FC236}">
                <a16:creationId xmlns:a16="http://schemas.microsoft.com/office/drawing/2014/main" id="{36B4350F-4888-47D9-AEF5-DB8704417BA7}"/>
              </a:ext>
            </a:extLst>
          </p:cNvPr>
          <p:cNvSpPr txBox="1"/>
          <p:nvPr/>
        </p:nvSpPr>
        <p:spPr>
          <a:xfrm>
            <a:off x="5373914" y="2699657"/>
            <a:ext cx="2528449" cy="246221"/>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1600" i="1" dirty="0">
                <a:gradFill>
                  <a:gsLst>
                    <a:gs pos="2917">
                      <a:schemeClr val="tx1"/>
                    </a:gs>
                    <a:gs pos="30000">
                      <a:schemeClr val="tx1"/>
                    </a:gs>
                  </a:gsLst>
                  <a:lin ang="5400000" scaled="0"/>
                </a:gradFill>
              </a:rPr>
              <a:t>Ray provide an actor API</a:t>
            </a:r>
          </a:p>
        </p:txBody>
      </p:sp>
      <p:pic>
        <p:nvPicPr>
          <p:cNvPr id="9" name="图片 8">
            <a:extLst>
              <a:ext uri="{FF2B5EF4-FFF2-40B4-BE49-F238E27FC236}">
                <a16:creationId xmlns:a16="http://schemas.microsoft.com/office/drawing/2014/main" id="{167ECD39-1A13-4F9A-A836-A9E5D2C86903}"/>
              </a:ext>
            </a:extLst>
          </p:cNvPr>
          <p:cNvPicPr>
            <a:picLocks noChangeAspect="1"/>
          </p:cNvPicPr>
          <p:nvPr/>
        </p:nvPicPr>
        <p:blipFill>
          <a:blip r:embed="rId2"/>
          <a:stretch>
            <a:fillRect/>
          </a:stretch>
        </p:blipFill>
        <p:spPr>
          <a:xfrm>
            <a:off x="5640614" y="3259424"/>
            <a:ext cx="2860921" cy="2623799"/>
          </a:xfrm>
          <a:prstGeom prst="rect">
            <a:avLst/>
          </a:prstGeom>
        </p:spPr>
      </p:pic>
      <p:pic>
        <p:nvPicPr>
          <p:cNvPr id="10" name="图片 9">
            <a:extLst>
              <a:ext uri="{FF2B5EF4-FFF2-40B4-BE49-F238E27FC236}">
                <a16:creationId xmlns:a16="http://schemas.microsoft.com/office/drawing/2014/main" id="{EF6E0466-6641-46CA-8DEA-9562FD58B2AB}"/>
              </a:ext>
            </a:extLst>
          </p:cNvPr>
          <p:cNvPicPr>
            <a:picLocks noChangeAspect="1"/>
          </p:cNvPicPr>
          <p:nvPr/>
        </p:nvPicPr>
        <p:blipFill>
          <a:blip r:embed="rId3"/>
          <a:stretch>
            <a:fillRect/>
          </a:stretch>
        </p:blipFill>
        <p:spPr>
          <a:xfrm>
            <a:off x="584200" y="3274630"/>
            <a:ext cx="2727658" cy="2608593"/>
          </a:xfrm>
          <a:prstGeom prst="rect">
            <a:avLst/>
          </a:prstGeom>
        </p:spPr>
      </p:pic>
      <p:pic>
        <p:nvPicPr>
          <p:cNvPr id="11" name="图片 10">
            <a:extLst>
              <a:ext uri="{FF2B5EF4-FFF2-40B4-BE49-F238E27FC236}">
                <a16:creationId xmlns:a16="http://schemas.microsoft.com/office/drawing/2014/main" id="{5900BEDA-8FBD-4E50-AB4E-8AF8877C7930}"/>
              </a:ext>
            </a:extLst>
          </p:cNvPr>
          <p:cNvPicPr>
            <a:picLocks noChangeAspect="1"/>
          </p:cNvPicPr>
          <p:nvPr/>
        </p:nvPicPr>
        <p:blipFill>
          <a:blip r:embed="rId4"/>
          <a:stretch>
            <a:fillRect/>
          </a:stretch>
        </p:blipFill>
        <p:spPr>
          <a:xfrm>
            <a:off x="3219783" y="3893670"/>
            <a:ext cx="1985977" cy="1681175"/>
          </a:xfrm>
          <a:prstGeom prst="rect">
            <a:avLst/>
          </a:prstGeom>
        </p:spPr>
      </p:pic>
      <p:pic>
        <p:nvPicPr>
          <p:cNvPr id="12" name="图片 11">
            <a:extLst>
              <a:ext uri="{FF2B5EF4-FFF2-40B4-BE49-F238E27FC236}">
                <a16:creationId xmlns:a16="http://schemas.microsoft.com/office/drawing/2014/main" id="{8933B6B6-10D1-4BE2-A7B5-9EEF868170A9}"/>
              </a:ext>
            </a:extLst>
          </p:cNvPr>
          <p:cNvPicPr>
            <a:picLocks noChangeAspect="1"/>
          </p:cNvPicPr>
          <p:nvPr/>
        </p:nvPicPr>
        <p:blipFill>
          <a:blip r:embed="rId5"/>
          <a:stretch>
            <a:fillRect/>
          </a:stretch>
        </p:blipFill>
        <p:spPr>
          <a:xfrm>
            <a:off x="8572490" y="3628341"/>
            <a:ext cx="2438418" cy="1885964"/>
          </a:xfrm>
          <a:prstGeom prst="rect">
            <a:avLst/>
          </a:prstGeom>
        </p:spPr>
      </p:pic>
    </p:spTree>
    <p:extLst>
      <p:ext uri="{BB962C8B-B14F-4D97-AF65-F5344CB8AC3E}">
        <p14:creationId xmlns:p14="http://schemas.microsoft.com/office/powerpoint/2010/main" val="2742492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3048000" y="459862"/>
            <a:ext cx="9144000" cy="553998"/>
          </a:xfrm>
        </p:spPr>
        <p:txBody>
          <a:bodyPr/>
          <a:lstStyle/>
          <a:p>
            <a:r>
              <a:rPr lang="zh-CN" altLang="en-US" dirty="0"/>
              <a:t>案例研究</a:t>
            </a:r>
            <a:r>
              <a:rPr lang="en-US" dirty="0"/>
              <a:t>: Ray and </a:t>
            </a:r>
            <a:r>
              <a:rPr lang="en-US" dirty="0" err="1"/>
              <a:t>RLlib</a:t>
            </a:r>
            <a:endParaRPr lang="en-US" dirty="0"/>
          </a:p>
        </p:txBody>
      </p:sp>
      <p:sp>
        <p:nvSpPr>
          <p:cNvPr id="5" name="矩形 4">
            <a:extLst>
              <a:ext uri="{FF2B5EF4-FFF2-40B4-BE49-F238E27FC236}">
                <a16:creationId xmlns:a16="http://schemas.microsoft.com/office/drawing/2014/main" id="{01EF2702-CA31-4151-A2C0-29B3B645E9A5}"/>
              </a:ext>
            </a:extLst>
          </p:cNvPr>
          <p:cNvSpPr/>
          <p:nvPr/>
        </p:nvSpPr>
        <p:spPr>
          <a:xfrm>
            <a:off x="522515" y="1162460"/>
            <a:ext cx="9144000" cy="881780"/>
          </a:xfrm>
          <a:prstGeom prst="rect">
            <a:avLst/>
          </a:prstGeom>
        </p:spPr>
        <p:txBody>
          <a:bodyPr wrap="square">
            <a:spAutoFit/>
          </a:bodyPr>
          <a:lstStyle/>
          <a:p>
            <a:r>
              <a:rPr lang="en-US" sz="1600" b="1" u="sng" dirty="0">
                <a:solidFill>
                  <a:srgbClr val="24292E"/>
                </a:solidFill>
              </a:rPr>
              <a:t>Ray</a:t>
            </a:r>
            <a:r>
              <a:rPr lang="en-US" sz="1600" u="sng" dirty="0">
                <a:solidFill>
                  <a:srgbClr val="24292E"/>
                </a:solidFill>
              </a:rPr>
              <a:t> is a </a:t>
            </a:r>
            <a:r>
              <a:rPr lang="en-US" sz="1600" b="1" u="sng" dirty="0">
                <a:solidFill>
                  <a:srgbClr val="24292E"/>
                </a:solidFill>
              </a:rPr>
              <a:t>fast</a:t>
            </a:r>
            <a:r>
              <a:rPr lang="en-US" sz="1600" u="sng" dirty="0">
                <a:solidFill>
                  <a:srgbClr val="24292E"/>
                </a:solidFill>
              </a:rPr>
              <a:t> and </a:t>
            </a:r>
            <a:r>
              <a:rPr lang="en-US" sz="1600" b="1" u="sng" dirty="0">
                <a:solidFill>
                  <a:srgbClr val="24292E"/>
                </a:solidFill>
              </a:rPr>
              <a:t>simple</a:t>
            </a:r>
            <a:r>
              <a:rPr lang="en-US" sz="1600" u="sng" dirty="0">
                <a:solidFill>
                  <a:srgbClr val="24292E"/>
                </a:solidFill>
              </a:rPr>
              <a:t> framework for building and running </a:t>
            </a:r>
            <a:r>
              <a:rPr lang="en-US" sz="1600" b="1" u="sng" dirty="0">
                <a:solidFill>
                  <a:srgbClr val="24292E"/>
                </a:solidFill>
              </a:rPr>
              <a:t>distributed applications</a:t>
            </a:r>
            <a:r>
              <a:rPr lang="en-US" sz="1600" u="sng" dirty="0">
                <a:solidFill>
                  <a:srgbClr val="24292E"/>
                </a:solidFill>
              </a:rPr>
              <a:t>.</a:t>
            </a:r>
          </a:p>
          <a:p>
            <a:endParaRPr lang="en-US" u="sng" dirty="0">
              <a:solidFill>
                <a:srgbClr val="24292E"/>
              </a:solidFill>
              <a:latin typeface="-apple-system"/>
            </a:endParaRPr>
          </a:p>
          <a:p>
            <a:endParaRPr lang="en-US" u="sng" dirty="0"/>
          </a:p>
        </p:txBody>
      </p:sp>
      <p:pic>
        <p:nvPicPr>
          <p:cNvPr id="6" name="图片 5">
            <a:extLst>
              <a:ext uri="{FF2B5EF4-FFF2-40B4-BE49-F238E27FC236}">
                <a16:creationId xmlns:a16="http://schemas.microsoft.com/office/drawing/2014/main" id="{57DDCBC9-7E9A-4427-A31E-8EF3CAA47F74}"/>
              </a:ext>
            </a:extLst>
          </p:cNvPr>
          <p:cNvPicPr>
            <a:picLocks noChangeAspect="1"/>
          </p:cNvPicPr>
          <p:nvPr/>
        </p:nvPicPr>
        <p:blipFill>
          <a:blip r:embed="rId2"/>
          <a:stretch>
            <a:fillRect/>
          </a:stretch>
        </p:blipFill>
        <p:spPr>
          <a:xfrm>
            <a:off x="658585" y="2192840"/>
            <a:ext cx="5810265" cy="3657125"/>
          </a:xfrm>
          <a:prstGeom prst="rect">
            <a:avLst/>
          </a:prstGeom>
        </p:spPr>
      </p:pic>
      <p:sp>
        <p:nvSpPr>
          <p:cNvPr id="13" name="文本框 12">
            <a:extLst>
              <a:ext uri="{FF2B5EF4-FFF2-40B4-BE49-F238E27FC236}">
                <a16:creationId xmlns:a16="http://schemas.microsoft.com/office/drawing/2014/main" id="{B354AC42-1C6A-4E60-A428-2A476D84C13B}"/>
              </a:ext>
            </a:extLst>
          </p:cNvPr>
          <p:cNvSpPr txBox="1"/>
          <p:nvPr/>
        </p:nvSpPr>
        <p:spPr>
          <a:xfrm>
            <a:off x="6803566" y="1736463"/>
            <a:ext cx="5263248" cy="544764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App Layer</a:t>
            </a: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Driver </a:t>
            </a:r>
            <a:r>
              <a:rPr lang="en-US" sz="1400" i="1" dirty="0">
                <a:gradFill>
                  <a:gsLst>
                    <a:gs pos="2917">
                      <a:schemeClr val="tx1"/>
                    </a:gs>
                    <a:gs pos="30000">
                      <a:schemeClr val="tx1"/>
                    </a:gs>
                  </a:gsLst>
                  <a:lin ang="5400000" scaled="0"/>
                </a:gradFill>
              </a:rPr>
              <a:t>- </a:t>
            </a:r>
            <a:r>
              <a:rPr lang="en-US" sz="1400" i="1" dirty="0"/>
              <a:t>A process executing the user program</a:t>
            </a:r>
            <a:endParaRPr lang="en-US" sz="1400" i="1"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Worker </a:t>
            </a:r>
            <a:r>
              <a:rPr lang="en-US" sz="1400" i="1" dirty="0">
                <a:gradFill>
                  <a:gsLst>
                    <a:gs pos="2917">
                      <a:schemeClr val="tx1"/>
                    </a:gs>
                    <a:gs pos="30000">
                      <a:schemeClr val="tx1"/>
                    </a:gs>
                  </a:gsLst>
                  <a:lin ang="5400000" scaled="0"/>
                </a:gradFill>
              </a:rPr>
              <a:t>- </a:t>
            </a:r>
            <a:r>
              <a:rPr lang="en-US" sz="1400" i="1" dirty="0"/>
              <a:t>A stateless process that executes remote functions invoked by a driver</a:t>
            </a:r>
            <a:endParaRPr lang="en-US" sz="1400" i="1" dirty="0">
              <a:gradFill>
                <a:gsLst>
                  <a:gs pos="2917">
                    <a:schemeClr val="tx1"/>
                  </a:gs>
                  <a:gs pos="30000">
                    <a:schemeClr val="tx1"/>
                  </a:gs>
                </a:gsLst>
                <a:lin ang="5400000" scaled="0"/>
              </a:gradFill>
            </a:endParaRPr>
          </a:p>
          <a:p>
            <a:pPr marL="800083" lvl="1" indent="-342900">
              <a:buFont typeface="Arial" panose="020B0604020202020204" pitchFamily="34" charset="0"/>
              <a:buChar char="•"/>
            </a:pPr>
            <a:r>
              <a:rPr lang="en-US" sz="1400" dirty="0">
                <a:gradFill>
                  <a:gsLst>
                    <a:gs pos="2917">
                      <a:schemeClr val="tx1"/>
                    </a:gs>
                    <a:gs pos="30000">
                      <a:schemeClr val="tx1"/>
                    </a:gs>
                  </a:gsLst>
                  <a:lin ang="5400000" scaled="0"/>
                </a:gradFill>
              </a:rPr>
              <a:t>Actor</a:t>
            </a:r>
            <a:r>
              <a:rPr lang="en-US" sz="1400" i="1" dirty="0">
                <a:gradFill>
                  <a:gsLst>
                    <a:gs pos="2917">
                      <a:schemeClr val="tx1"/>
                    </a:gs>
                    <a:gs pos="30000">
                      <a:schemeClr val="tx1"/>
                    </a:gs>
                  </a:gsLst>
                  <a:lin ang="5400000" scaled="0"/>
                </a:gradFill>
              </a:rPr>
              <a:t> - </a:t>
            </a:r>
            <a:r>
              <a:rPr lang="en-US" sz="1400" i="1" dirty="0"/>
              <a:t>A stateful process that executes</a:t>
            </a:r>
          </a:p>
          <a:p>
            <a:pPr lvl="1"/>
            <a:endParaRPr lang="en-US" sz="14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1600" dirty="0">
                <a:gradFill>
                  <a:gsLst>
                    <a:gs pos="2917">
                      <a:schemeClr val="tx1"/>
                    </a:gs>
                    <a:gs pos="30000">
                      <a:schemeClr val="tx1"/>
                    </a:gs>
                  </a:gsLst>
                  <a:lin ang="5400000" scaled="0"/>
                </a:gradFill>
              </a:rPr>
              <a:t>System Layer</a:t>
            </a:r>
          </a:p>
          <a:p>
            <a:pPr marL="800083" lvl="1" indent="-342900">
              <a:buFont typeface="Arial" panose="020B0604020202020204" pitchFamily="34" charset="0"/>
              <a:buChar char="•"/>
            </a:pPr>
            <a:r>
              <a:rPr lang="en-US" sz="1600" dirty="0"/>
              <a:t>Global Control Store(GCS)</a:t>
            </a:r>
          </a:p>
          <a:p>
            <a:pPr marL="1257267" lvl="2" indent="-342900">
              <a:buFont typeface="Arial" panose="020B0604020202020204" pitchFamily="34" charset="0"/>
              <a:buChar char="•"/>
            </a:pPr>
            <a:r>
              <a:rPr lang="en-US" sz="1400" i="1" dirty="0"/>
              <a:t>A key-value store with pub</a:t>
            </a:r>
            <a:r>
              <a:rPr lang="en-US" altLang="zh-CN" sz="1400" i="1" dirty="0"/>
              <a:t>-</a:t>
            </a:r>
            <a:r>
              <a:rPr lang="en-US" sz="1400" i="1" dirty="0"/>
              <a:t>sub functionality</a:t>
            </a:r>
          </a:p>
          <a:p>
            <a:pPr lvl="2"/>
            <a:endParaRPr lang="en-US" sz="1400" i="1" dirty="0"/>
          </a:p>
          <a:p>
            <a:pPr marL="800083" lvl="1" indent="-342900">
              <a:buFont typeface="Arial" panose="020B0604020202020204" pitchFamily="34" charset="0"/>
              <a:buChar char="•"/>
            </a:pPr>
            <a:r>
              <a:rPr lang="en-US" sz="1600" dirty="0"/>
              <a:t>Distributed scheduler</a:t>
            </a:r>
          </a:p>
          <a:p>
            <a:pPr marL="1257267" lvl="2" indent="-342900">
              <a:buFont typeface="Arial" panose="020B0604020202020204" pitchFamily="34" charset="0"/>
              <a:buChar char="•"/>
            </a:pPr>
            <a:r>
              <a:rPr lang="en-US" sz="1400" i="1" dirty="0"/>
              <a:t>Submitted first to local scheduler</a:t>
            </a:r>
          </a:p>
          <a:p>
            <a:pPr marL="1257267" lvl="2" indent="-342900">
              <a:buFont typeface="Arial" panose="020B0604020202020204" pitchFamily="34" charset="0"/>
              <a:buChar char="•"/>
            </a:pPr>
            <a:r>
              <a:rPr lang="en-US" sz="1400" i="1" dirty="0"/>
              <a:t>Global scheduler considers each node’s load and task’s constraints to make scheduling decisions</a:t>
            </a:r>
          </a:p>
          <a:p>
            <a:pPr lvl="2"/>
            <a:endParaRPr lang="en-US" sz="1400" i="1" dirty="0"/>
          </a:p>
          <a:p>
            <a:pPr marL="800083" lvl="1" indent="-342900">
              <a:buFont typeface="Arial" panose="020B0604020202020204" pitchFamily="34" charset="0"/>
              <a:buChar char="•"/>
            </a:pPr>
            <a:r>
              <a:rPr lang="en-US" sz="1600" dirty="0"/>
              <a:t>Distributed object store</a:t>
            </a:r>
          </a:p>
          <a:p>
            <a:pPr marL="1257267" lvl="2" indent="-342900">
              <a:buFont typeface="Arial" panose="020B0604020202020204" pitchFamily="34" charset="0"/>
              <a:buChar char="•"/>
            </a:pPr>
            <a:r>
              <a:rPr lang="en-US" sz="1400" i="1" dirty="0"/>
              <a:t>In-memory distributed storage to store the inputs</a:t>
            </a:r>
            <a:r>
              <a:rPr lang="en-US" altLang="zh-CN" sz="1400" i="1" dirty="0"/>
              <a:t>/</a:t>
            </a:r>
            <a:r>
              <a:rPr lang="en-US" sz="1400" i="1" dirty="0"/>
              <a:t>outputs, or stateless computation. </a:t>
            </a:r>
          </a:p>
          <a:p>
            <a:pPr marL="1257267" lvl="2" indent="-342900">
              <a:buFont typeface="Arial" panose="020B0604020202020204" pitchFamily="34" charset="0"/>
              <a:buChar char="•"/>
            </a:pPr>
            <a:r>
              <a:rPr lang="en-US" sz="1400" i="1" dirty="0"/>
              <a:t>Implement the object store via shared memory</a:t>
            </a:r>
          </a:p>
          <a:p>
            <a:pPr marL="1257267" lvl="2" indent="-342900">
              <a:buFont typeface="Arial" panose="020B0604020202020204" pitchFamily="34" charset="0"/>
              <a:buChar char="•"/>
            </a:pPr>
            <a:r>
              <a:rPr lang="en-US" sz="1400" i="1" dirty="0"/>
              <a:t>Use Apache Arrow as data formats</a:t>
            </a:r>
          </a:p>
          <a:p>
            <a:pPr marL="800083" lvl="1" indent="-342900">
              <a:buFont typeface="Arial" panose="020B0604020202020204" pitchFamily="34" charset="0"/>
              <a:buChar char="•"/>
            </a:pPr>
            <a:endParaRPr lang="en-US" sz="1600" dirty="0"/>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1600" dirty="0">
              <a:gradFill>
                <a:gsLst>
                  <a:gs pos="2917">
                    <a:schemeClr val="tx1"/>
                  </a:gs>
                  <a:gs pos="30000">
                    <a:schemeClr val="tx1"/>
                  </a:gs>
                </a:gsLst>
                <a:lin ang="5400000" scaled="0"/>
              </a:gradFill>
            </a:endParaRPr>
          </a:p>
        </p:txBody>
      </p:sp>
      <p:sp>
        <p:nvSpPr>
          <p:cNvPr id="14" name="文本框 13">
            <a:extLst>
              <a:ext uri="{FF2B5EF4-FFF2-40B4-BE49-F238E27FC236}">
                <a16:creationId xmlns:a16="http://schemas.microsoft.com/office/drawing/2014/main" id="{D667CDB2-0DFF-4665-9CC1-308C75E5C446}"/>
              </a:ext>
            </a:extLst>
          </p:cNvPr>
          <p:cNvSpPr txBox="1"/>
          <p:nvPr/>
        </p:nvSpPr>
        <p:spPr>
          <a:xfrm>
            <a:off x="788504" y="6023113"/>
            <a:ext cx="6178294" cy="615553"/>
          </a:xfrm>
          <a:prstGeom prst="rect">
            <a:avLst/>
          </a:prstGeom>
          <a:noFill/>
        </p:spPr>
        <p:txBody>
          <a:bodyPr wrap="none" lIns="0" tIns="0" rIns="0" bIns="0" rtlCol="0">
            <a:spAutoFit/>
          </a:bodyPr>
          <a:lstStyle/>
          <a:p>
            <a:r>
              <a:rPr lang="en-US" sz="2000" i="1" dirty="0"/>
              <a:t>• Faster than Python multiprocessing on a single node </a:t>
            </a:r>
          </a:p>
          <a:p>
            <a:r>
              <a:rPr lang="en-US" sz="2000" i="1" dirty="0"/>
              <a:t>• Competitive with MPI in many workloads </a:t>
            </a:r>
            <a:endParaRPr lang="en-US" sz="20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6241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70F84-F8BE-4A69-B9D8-7604316AB144}"/>
              </a:ext>
            </a:extLst>
          </p:cNvPr>
          <p:cNvSpPr>
            <a:spLocks noGrp="1"/>
          </p:cNvSpPr>
          <p:nvPr>
            <p:ph type="title"/>
          </p:nvPr>
        </p:nvSpPr>
        <p:spPr>
          <a:xfrm>
            <a:off x="584200" y="1287827"/>
            <a:ext cx="9144000" cy="553998"/>
          </a:xfrm>
        </p:spPr>
        <p:txBody>
          <a:bodyPr/>
          <a:lstStyle/>
          <a:p>
            <a:r>
              <a:rPr lang="zh-CN" altLang="en-US" dirty="0"/>
              <a:t>案例研究</a:t>
            </a:r>
            <a:r>
              <a:rPr lang="en-US" dirty="0"/>
              <a:t>: Ray and RLlib</a:t>
            </a:r>
          </a:p>
        </p:txBody>
      </p:sp>
      <p:sp>
        <p:nvSpPr>
          <p:cNvPr id="4" name="文本框 3">
            <a:extLst>
              <a:ext uri="{FF2B5EF4-FFF2-40B4-BE49-F238E27FC236}">
                <a16:creationId xmlns:a16="http://schemas.microsoft.com/office/drawing/2014/main" id="{31DA7AE5-3F1B-4446-B687-C6CF600996CF}"/>
              </a:ext>
            </a:extLst>
          </p:cNvPr>
          <p:cNvSpPr txBox="1"/>
          <p:nvPr/>
        </p:nvSpPr>
        <p:spPr>
          <a:xfrm>
            <a:off x="658585" y="6477000"/>
            <a:ext cx="7270334" cy="215444"/>
          </a:xfrm>
          <a:prstGeom prst="rect">
            <a:avLst/>
          </a:prstGeom>
          <a:noFill/>
        </p:spPr>
        <p:txBody>
          <a:bodyPr wrap="square" lIns="0" tIns="0" rIns="0" bIns="0" rtlCol="0">
            <a:spAutoFit/>
          </a:bodyPr>
          <a:lstStyle/>
          <a:p>
            <a:r>
              <a:rPr lang="en-US" sz="1400" i="1" dirty="0">
                <a:gradFill>
                  <a:gsLst>
                    <a:gs pos="2917">
                      <a:schemeClr val="tx1"/>
                    </a:gs>
                    <a:gs pos="30000">
                      <a:schemeClr val="tx1"/>
                    </a:gs>
                  </a:gsLst>
                  <a:lin ang="5400000" scaled="0"/>
                </a:gradFill>
              </a:rPr>
              <a:t>Github repo: </a:t>
            </a:r>
            <a:r>
              <a:rPr lang="en-US" sz="1400" i="1" dirty="0">
                <a:hlinkClick r:id="rId2"/>
              </a:rPr>
              <a:t>https://github.com/ray-project/ray/tree/master/rllib</a:t>
            </a:r>
            <a:endParaRPr lang="en-US" sz="1400" i="1" dirty="0">
              <a:gradFill>
                <a:gsLst>
                  <a:gs pos="2917">
                    <a:schemeClr val="tx1"/>
                  </a:gs>
                  <a:gs pos="30000">
                    <a:schemeClr val="tx1"/>
                  </a:gs>
                </a:gsLst>
                <a:lin ang="5400000" scaled="0"/>
              </a:gradFill>
            </a:endParaRPr>
          </a:p>
        </p:txBody>
      </p:sp>
      <p:sp>
        <p:nvSpPr>
          <p:cNvPr id="5" name="矩形 4">
            <a:extLst>
              <a:ext uri="{FF2B5EF4-FFF2-40B4-BE49-F238E27FC236}">
                <a16:creationId xmlns:a16="http://schemas.microsoft.com/office/drawing/2014/main" id="{01EF2702-CA31-4151-A2C0-29B3B645E9A5}"/>
              </a:ext>
            </a:extLst>
          </p:cNvPr>
          <p:cNvSpPr/>
          <p:nvPr/>
        </p:nvSpPr>
        <p:spPr>
          <a:xfrm>
            <a:off x="468086" y="2109735"/>
            <a:ext cx="9144000" cy="1128001"/>
          </a:xfrm>
          <a:prstGeom prst="rect">
            <a:avLst/>
          </a:prstGeom>
        </p:spPr>
        <p:txBody>
          <a:bodyPr wrap="square">
            <a:spAutoFit/>
          </a:bodyPr>
          <a:lstStyle/>
          <a:p>
            <a:r>
              <a:rPr lang="en-US" sz="1600" b="1" u="sng" dirty="0"/>
              <a:t>RLlib</a:t>
            </a:r>
            <a:r>
              <a:rPr lang="en-US" sz="1600" u="sng" dirty="0"/>
              <a:t> is an open-source library for reinforcement learning that offers both </a:t>
            </a:r>
            <a:r>
              <a:rPr lang="en-US" sz="1600" b="1" u="sng" dirty="0"/>
              <a:t>high scalability </a:t>
            </a:r>
            <a:r>
              <a:rPr lang="en-US" sz="1600" u="sng" dirty="0"/>
              <a:t>and a </a:t>
            </a:r>
            <a:r>
              <a:rPr lang="en-US" sz="1600" b="1" u="sng" dirty="0"/>
              <a:t>unified API </a:t>
            </a:r>
            <a:r>
              <a:rPr lang="en-US" sz="1600" u="sng" dirty="0"/>
              <a:t>for a variety of applications.</a:t>
            </a:r>
            <a:endParaRPr lang="en-US" sz="1600" u="sng" dirty="0">
              <a:solidFill>
                <a:srgbClr val="24292E"/>
              </a:solidFill>
            </a:endParaRPr>
          </a:p>
          <a:p>
            <a:endParaRPr lang="en-US" u="sng" dirty="0">
              <a:solidFill>
                <a:srgbClr val="24292E"/>
              </a:solidFill>
              <a:latin typeface="-apple-system"/>
            </a:endParaRPr>
          </a:p>
          <a:p>
            <a:endParaRPr lang="en-US" u="sng" dirty="0"/>
          </a:p>
        </p:txBody>
      </p:sp>
      <p:pic>
        <p:nvPicPr>
          <p:cNvPr id="6" name="图片 5">
            <a:extLst>
              <a:ext uri="{FF2B5EF4-FFF2-40B4-BE49-F238E27FC236}">
                <a16:creationId xmlns:a16="http://schemas.microsoft.com/office/drawing/2014/main" id="{CE02E162-07F7-4F9E-A4E8-1C048ABF1A30}"/>
              </a:ext>
            </a:extLst>
          </p:cNvPr>
          <p:cNvPicPr>
            <a:picLocks noChangeAspect="1"/>
          </p:cNvPicPr>
          <p:nvPr/>
        </p:nvPicPr>
        <p:blipFill>
          <a:blip r:embed="rId3"/>
          <a:stretch>
            <a:fillRect/>
          </a:stretch>
        </p:blipFill>
        <p:spPr>
          <a:xfrm>
            <a:off x="1598440" y="3289902"/>
            <a:ext cx="7851741" cy="2510963"/>
          </a:xfrm>
          <a:prstGeom prst="rect">
            <a:avLst/>
          </a:prstGeom>
        </p:spPr>
      </p:pic>
      <p:sp>
        <p:nvSpPr>
          <p:cNvPr id="3" name="矩形 2">
            <a:extLst>
              <a:ext uri="{FF2B5EF4-FFF2-40B4-BE49-F238E27FC236}">
                <a16:creationId xmlns:a16="http://schemas.microsoft.com/office/drawing/2014/main" id="{6E24412B-B5E6-4CFE-B2F4-EF2DFCF8DEFF}"/>
              </a:ext>
            </a:extLst>
          </p:cNvPr>
          <p:cNvSpPr/>
          <p:nvPr/>
        </p:nvSpPr>
        <p:spPr bwMode="auto">
          <a:xfrm>
            <a:off x="1038286" y="2920180"/>
            <a:ext cx="8518669" cy="2235855"/>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矩形 6">
            <a:extLst>
              <a:ext uri="{FF2B5EF4-FFF2-40B4-BE49-F238E27FC236}">
                <a16:creationId xmlns:a16="http://schemas.microsoft.com/office/drawing/2014/main" id="{CED29474-B6C4-4C4D-BCB0-21EFE3573E03}"/>
              </a:ext>
            </a:extLst>
          </p:cNvPr>
          <p:cNvSpPr/>
          <p:nvPr/>
        </p:nvSpPr>
        <p:spPr bwMode="auto">
          <a:xfrm>
            <a:off x="1038285" y="5208200"/>
            <a:ext cx="8518669" cy="758279"/>
          </a:xfrm>
          <a:prstGeom prst="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文本框 7">
            <a:extLst>
              <a:ext uri="{FF2B5EF4-FFF2-40B4-BE49-F238E27FC236}">
                <a16:creationId xmlns:a16="http://schemas.microsoft.com/office/drawing/2014/main" id="{E2300AF1-1CB7-459D-AC53-DD0B713F95E9}"/>
              </a:ext>
            </a:extLst>
          </p:cNvPr>
          <p:cNvSpPr txBox="1"/>
          <p:nvPr/>
        </p:nvSpPr>
        <p:spPr>
          <a:xfrm>
            <a:off x="8436078" y="2999791"/>
            <a:ext cx="610745" cy="307777"/>
          </a:xfrm>
          <a:prstGeom prst="rect">
            <a:avLst/>
          </a:prstGeom>
          <a:noFill/>
        </p:spPr>
        <p:txBody>
          <a:bodyPr wrap="none" lIns="0" tIns="0" rIns="0" bIns="0" rtlCol="0">
            <a:spAutoFit/>
          </a:bodyPr>
          <a:lstStyle/>
          <a:p>
            <a:pPr algn="l"/>
            <a:r>
              <a:rPr lang="en-US" sz="2000" b="1" i="1" dirty="0">
                <a:solidFill>
                  <a:srgbClr val="0070C0"/>
                </a:solidFill>
              </a:rPr>
              <a:t>RLlib</a:t>
            </a:r>
          </a:p>
        </p:txBody>
      </p:sp>
      <p:sp>
        <p:nvSpPr>
          <p:cNvPr id="9" name="矩形 8">
            <a:extLst>
              <a:ext uri="{FF2B5EF4-FFF2-40B4-BE49-F238E27FC236}">
                <a16:creationId xmlns:a16="http://schemas.microsoft.com/office/drawing/2014/main" id="{2CF18474-7406-4891-919E-15828C3DD891}"/>
              </a:ext>
            </a:extLst>
          </p:cNvPr>
          <p:cNvSpPr/>
          <p:nvPr/>
        </p:nvSpPr>
        <p:spPr>
          <a:xfrm>
            <a:off x="8401824" y="5578439"/>
            <a:ext cx="591829" cy="369332"/>
          </a:xfrm>
          <a:prstGeom prst="rect">
            <a:avLst/>
          </a:prstGeom>
        </p:spPr>
        <p:txBody>
          <a:bodyPr wrap="none">
            <a:spAutoFit/>
          </a:bodyPr>
          <a:lstStyle/>
          <a:p>
            <a:r>
              <a:rPr lang="en-US" sz="1800" b="1" i="1" dirty="0">
                <a:solidFill>
                  <a:srgbClr val="0070C0"/>
                </a:solidFill>
              </a:rPr>
              <a:t>Ray</a:t>
            </a:r>
          </a:p>
        </p:txBody>
      </p:sp>
    </p:spTree>
    <p:extLst>
      <p:ext uri="{BB962C8B-B14F-4D97-AF65-F5344CB8AC3E}">
        <p14:creationId xmlns:p14="http://schemas.microsoft.com/office/powerpoint/2010/main" val="2953543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945FA-E45E-4807-8EC8-2B645E16DB6D}"/>
              </a:ext>
            </a:extLst>
          </p:cNvPr>
          <p:cNvSpPr>
            <a:spLocks noGrp="1"/>
          </p:cNvSpPr>
          <p:nvPr>
            <p:ph type="title"/>
          </p:nvPr>
        </p:nvSpPr>
        <p:spPr>
          <a:xfrm>
            <a:off x="2678307" y="510997"/>
            <a:ext cx="9144000" cy="553998"/>
          </a:xfrm>
        </p:spPr>
        <p:txBody>
          <a:bodyPr/>
          <a:lstStyle/>
          <a:p>
            <a:r>
              <a:rPr lang="zh-CN" altLang="en-US" dirty="0"/>
              <a:t>友好的分布式编程接口</a:t>
            </a:r>
            <a:endParaRPr lang="en-US" dirty="0"/>
          </a:p>
        </p:txBody>
      </p:sp>
      <p:grpSp>
        <p:nvGrpSpPr>
          <p:cNvPr id="3" name="组合 2">
            <a:extLst>
              <a:ext uri="{FF2B5EF4-FFF2-40B4-BE49-F238E27FC236}">
                <a16:creationId xmlns:a16="http://schemas.microsoft.com/office/drawing/2014/main" id="{3E280A41-ADA7-4A05-B69B-4B09C2619C13}"/>
              </a:ext>
            </a:extLst>
          </p:cNvPr>
          <p:cNvGrpSpPr/>
          <p:nvPr/>
        </p:nvGrpSpPr>
        <p:grpSpPr>
          <a:xfrm>
            <a:off x="1210129" y="1872142"/>
            <a:ext cx="7945671" cy="4568185"/>
            <a:chOff x="1210129" y="1872142"/>
            <a:chExt cx="7945671" cy="4568185"/>
          </a:xfrm>
        </p:grpSpPr>
        <p:pic>
          <p:nvPicPr>
            <p:cNvPr id="4" name="图片 3">
              <a:extLst>
                <a:ext uri="{FF2B5EF4-FFF2-40B4-BE49-F238E27FC236}">
                  <a16:creationId xmlns:a16="http://schemas.microsoft.com/office/drawing/2014/main" id="{29471053-C3B9-4DE1-9AA1-DC01AEBCBE9A}"/>
                </a:ext>
              </a:extLst>
            </p:cNvPr>
            <p:cNvPicPr>
              <a:picLocks noChangeAspect="1"/>
            </p:cNvPicPr>
            <p:nvPr/>
          </p:nvPicPr>
          <p:blipFill>
            <a:blip r:embed="rId2"/>
            <a:stretch>
              <a:fillRect/>
            </a:stretch>
          </p:blipFill>
          <p:spPr>
            <a:xfrm>
              <a:off x="1210129" y="1872142"/>
              <a:ext cx="3536374" cy="4031809"/>
            </a:xfrm>
            <a:prstGeom prst="rect">
              <a:avLst/>
            </a:prstGeom>
          </p:spPr>
        </p:pic>
        <p:sp>
          <p:nvSpPr>
            <p:cNvPr id="5" name="文本框 4">
              <a:extLst>
                <a:ext uri="{FF2B5EF4-FFF2-40B4-BE49-F238E27FC236}">
                  <a16:creationId xmlns:a16="http://schemas.microsoft.com/office/drawing/2014/main" id="{334D8289-73DA-4CD3-A07C-7F0DDC4B4C5D}"/>
                </a:ext>
              </a:extLst>
            </p:cNvPr>
            <p:cNvSpPr txBox="1"/>
            <p:nvPr/>
          </p:nvSpPr>
          <p:spPr>
            <a:xfrm>
              <a:off x="1210129" y="6123213"/>
              <a:ext cx="3104376" cy="307777"/>
            </a:xfrm>
            <a:prstGeom prst="rect">
              <a:avLst/>
            </a:prstGeom>
            <a:noFill/>
          </p:spPr>
          <p:txBody>
            <a:bodyPr wrap="none" lIns="0" tIns="0" rIns="0" bIns="0" rtlCol="0">
              <a:spAutoFit/>
            </a:bodyPr>
            <a:lstStyle/>
            <a:p>
              <a:pPr algn="l"/>
              <a:r>
                <a:rPr lang="en-US" sz="2000" i="1" dirty="0">
                  <a:gradFill>
                    <a:gsLst>
                      <a:gs pos="2917">
                        <a:schemeClr val="tx1"/>
                      </a:gs>
                      <a:gs pos="30000">
                        <a:schemeClr val="tx1"/>
                      </a:gs>
                    </a:gsLst>
                    <a:lin ang="5400000" scaled="0"/>
                  </a:gradFill>
                </a:rPr>
                <a:t>a. Distributed control in MPI</a:t>
              </a:r>
            </a:p>
          </p:txBody>
        </p:sp>
        <p:pic>
          <p:nvPicPr>
            <p:cNvPr id="6" name="图片 5">
              <a:extLst>
                <a:ext uri="{FF2B5EF4-FFF2-40B4-BE49-F238E27FC236}">
                  <a16:creationId xmlns:a16="http://schemas.microsoft.com/office/drawing/2014/main" id="{04B71A09-71BD-47F1-8145-185FB2960EEA}"/>
                </a:ext>
              </a:extLst>
            </p:cNvPr>
            <p:cNvPicPr>
              <a:picLocks noChangeAspect="1"/>
            </p:cNvPicPr>
            <p:nvPr/>
          </p:nvPicPr>
          <p:blipFill>
            <a:blip r:embed="rId3"/>
            <a:stretch>
              <a:fillRect/>
            </a:stretch>
          </p:blipFill>
          <p:spPr>
            <a:xfrm>
              <a:off x="5776966" y="2920917"/>
              <a:ext cx="3337065" cy="2983034"/>
            </a:xfrm>
            <a:prstGeom prst="rect">
              <a:avLst/>
            </a:prstGeom>
          </p:spPr>
        </p:pic>
        <p:sp>
          <p:nvSpPr>
            <p:cNvPr id="7" name="文本框 6">
              <a:extLst>
                <a:ext uri="{FF2B5EF4-FFF2-40B4-BE49-F238E27FC236}">
                  <a16:creationId xmlns:a16="http://schemas.microsoft.com/office/drawing/2014/main" id="{9EAAFE78-0B84-4967-ABC8-7A809E586016}"/>
                </a:ext>
              </a:extLst>
            </p:cNvPr>
            <p:cNvSpPr txBox="1"/>
            <p:nvPr/>
          </p:nvSpPr>
          <p:spPr>
            <a:xfrm>
              <a:off x="5776562" y="6132550"/>
              <a:ext cx="3379238" cy="307777"/>
            </a:xfrm>
            <a:prstGeom prst="rect">
              <a:avLst/>
            </a:prstGeom>
            <a:noFill/>
          </p:spPr>
          <p:txBody>
            <a:bodyPr wrap="square" lIns="0" tIns="0" rIns="0" bIns="0" rtlCol="0">
              <a:spAutoFit/>
            </a:bodyPr>
            <a:lstStyle/>
            <a:p>
              <a:r>
                <a:rPr lang="en-US" sz="2000" i="1" dirty="0">
                  <a:gradFill>
                    <a:gsLst>
                      <a:gs pos="2917">
                        <a:schemeClr val="tx1"/>
                      </a:gs>
                      <a:gs pos="30000">
                        <a:schemeClr val="tx1"/>
                      </a:gs>
                    </a:gsLst>
                    <a:lin ang="5400000" scaled="0"/>
                  </a:gradFill>
                </a:rPr>
                <a:t>b. </a:t>
              </a:r>
              <a:r>
                <a:rPr lang="en-US" sz="2000" i="1" dirty="0"/>
                <a:t>Hierarchical control</a:t>
              </a:r>
              <a:r>
                <a:rPr lang="en-US" sz="2000" i="1" dirty="0">
                  <a:gradFill>
                    <a:gsLst>
                      <a:gs pos="2917">
                        <a:schemeClr val="tx1"/>
                      </a:gs>
                      <a:gs pos="30000">
                        <a:schemeClr val="tx1"/>
                      </a:gs>
                    </a:gsLst>
                    <a:lin ang="5400000" scaled="0"/>
                  </a:gradFill>
                </a:rPr>
                <a:t> in ray. </a:t>
              </a:r>
            </a:p>
          </p:txBody>
        </p:sp>
      </p:grpSp>
      <p:sp>
        <p:nvSpPr>
          <p:cNvPr id="8" name="矩形 7">
            <a:extLst>
              <a:ext uri="{FF2B5EF4-FFF2-40B4-BE49-F238E27FC236}">
                <a16:creationId xmlns:a16="http://schemas.microsoft.com/office/drawing/2014/main" id="{1D580007-1A3F-4547-8C53-05E19F930318}"/>
              </a:ext>
            </a:extLst>
          </p:cNvPr>
          <p:cNvSpPr/>
          <p:nvPr/>
        </p:nvSpPr>
        <p:spPr>
          <a:xfrm>
            <a:off x="5726307" y="1513534"/>
            <a:ext cx="6096000" cy="907171"/>
          </a:xfrm>
          <a:prstGeom prst="rect">
            <a:avLst/>
          </a:prstGeom>
        </p:spPr>
        <p:txBody>
          <a:bodyPr>
            <a:spAutoFit/>
          </a:bodyPr>
          <a:lstStyle/>
          <a:p>
            <a:r>
              <a:rPr lang="en-US" i="1" u="sng" dirty="0"/>
              <a:t>Ray’s distributed scheduler is a natural fit for the hierarchical control model, as nested computation can be implemented in Ray with no central task scheduling bottleneck.</a:t>
            </a:r>
          </a:p>
        </p:txBody>
      </p:sp>
    </p:spTree>
    <p:extLst>
      <p:ext uri="{BB962C8B-B14F-4D97-AF65-F5344CB8AC3E}">
        <p14:creationId xmlns:p14="http://schemas.microsoft.com/office/powerpoint/2010/main" val="3400374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416F9C-E48E-4D33-9830-6F9E4BC1287C}"/>
              </a:ext>
            </a:extLst>
          </p:cNvPr>
          <p:cNvSpPr>
            <a:spLocks noGrp="1"/>
          </p:cNvSpPr>
          <p:nvPr>
            <p:ph type="title"/>
          </p:nvPr>
        </p:nvSpPr>
        <p:spPr>
          <a:xfrm>
            <a:off x="2540440" y="-17473"/>
            <a:ext cx="9144000" cy="553998"/>
          </a:xfrm>
        </p:spPr>
        <p:txBody>
          <a:bodyPr/>
          <a:lstStyle/>
          <a:p>
            <a:r>
              <a:rPr lang="zh-CN" altLang="en-US" dirty="0"/>
              <a:t>基于</a:t>
            </a:r>
            <a:r>
              <a:rPr lang="en-US" altLang="zh-CN" dirty="0"/>
              <a:t>Ray</a:t>
            </a:r>
            <a:r>
              <a:rPr lang="zh-CN" altLang="en-US" dirty="0"/>
              <a:t>的简单的异步</a:t>
            </a:r>
            <a:r>
              <a:rPr lang="en-US" altLang="zh-CN" dirty="0"/>
              <a:t>DQN</a:t>
            </a:r>
            <a:r>
              <a:rPr lang="zh-CN" altLang="en-US" dirty="0"/>
              <a:t>的例子</a:t>
            </a:r>
            <a:endParaRPr lang="en-US" dirty="0"/>
          </a:p>
        </p:txBody>
      </p:sp>
      <p:grpSp>
        <p:nvGrpSpPr>
          <p:cNvPr id="3" name="组合 2">
            <a:extLst>
              <a:ext uri="{FF2B5EF4-FFF2-40B4-BE49-F238E27FC236}">
                <a16:creationId xmlns:a16="http://schemas.microsoft.com/office/drawing/2014/main" id="{A2DFBBDA-0C25-4F2D-8AD5-84E9C5E355E6}"/>
              </a:ext>
            </a:extLst>
          </p:cNvPr>
          <p:cNvGrpSpPr/>
          <p:nvPr/>
        </p:nvGrpSpPr>
        <p:grpSpPr>
          <a:xfrm>
            <a:off x="549031" y="553998"/>
            <a:ext cx="11499595" cy="6178284"/>
            <a:chOff x="549031" y="553998"/>
            <a:chExt cx="11499595" cy="6178284"/>
          </a:xfrm>
        </p:grpSpPr>
        <p:pic>
          <p:nvPicPr>
            <p:cNvPr id="4" name="图片 3">
              <a:extLst>
                <a:ext uri="{FF2B5EF4-FFF2-40B4-BE49-F238E27FC236}">
                  <a16:creationId xmlns:a16="http://schemas.microsoft.com/office/drawing/2014/main" id="{2F07EA46-39AC-434F-BB8B-23F493AEA0A5}"/>
                </a:ext>
              </a:extLst>
            </p:cNvPr>
            <p:cNvPicPr>
              <a:picLocks noChangeAspect="1"/>
            </p:cNvPicPr>
            <p:nvPr/>
          </p:nvPicPr>
          <p:blipFill>
            <a:blip r:embed="rId2"/>
            <a:stretch>
              <a:fillRect/>
            </a:stretch>
          </p:blipFill>
          <p:spPr>
            <a:xfrm>
              <a:off x="9003433" y="657913"/>
              <a:ext cx="2090753" cy="2405080"/>
            </a:xfrm>
            <a:prstGeom prst="rect">
              <a:avLst/>
            </a:prstGeom>
          </p:spPr>
        </p:pic>
        <p:pic>
          <p:nvPicPr>
            <p:cNvPr id="5" name="图片 4">
              <a:extLst>
                <a:ext uri="{FF2B5EF4-FFF2-40B4-BE49-F238E27FC236}">
                  <a16:creationId xmlns:a16="http://schemas.microsoft.com/office/drawing/2014/main" id="{E2265824-DF96-43CE-B398-B5BF3F5F4961}"/>
                </a:ext>
              </a:extLst>
            </p:cNvPr>
            <p:cNvPicPr>
              <a:picLocks noChangeAspect="1"/>
            </p:cNvPicPr>
            <p:nvPr/>
          </p:nvPicPr>
          <p:blipFill>
            <a:blip r:embed="rId3"/>
            <a:stretch>
              <a:fillRect/>
            </a:stretch>
          </p:blipFill>
          <p:spPr>
            <a:xfrm>
              <a:off x="549031" y="553998"/>
              <a:ext cx="3882292" cy="6106270"/>
            </a:xfrm>
            <a:prstGeom prst="rect">
              <a:avLst/>
            </a:prstGeom>
          </p:spPr>
        </p:pic>
        <p:pic>
          <p:nvPicPr>
            <p:cNvPr id="6" name="图片 5">
              <a:extLst>
                <a:ext uri="{FF2B5EF4-FFF2-40B4-BE49-F238E27FC236}">
                  <a16:creationId xmlns:a16="http://schemas.microsoft.com/office/drawing/2014/main" id="{928A146D-9FC6-45CD-BE83-45DB82262B47}"/>
                </a:ext>
              </a:extLst>
            </p:cNvPr>
            <p:cNvPicPr>
              <a:picLocks noChangeAspect="1"/>
            </p:cNvPicPr>
            <p:nvPr/>
          </p:nvPicPr>
          <p:blipFill>
            <a:blip r:embed="rId4"/>
            <a:stretch>
              <a:fillRect/>
            </a:stretch>
          </p:blipFill>
          <p:spPr>
            <a:xfrm>
              <a:off x="4876967" y="600406"/>
              <a:ext cx="3680822" cy="6131876"/>
            </a:xfrm>
            <a:prstGeom prst="rect">
              <a:avLst/>
            </a:prstGeom>
          </p:spPr>
        </p:pic>
        <p:sp>
          <p:nvSpPr>
            <p:cNvPr id="7" name="文本框 6">
              <a:extLst>
                <a:ext uri="{FF2B5EF4-FFF2-40B4-BE49-F238E27FC236}">
                  <a16:creationId xmlns:a16="http://schemas.microsoft.com/office/drawing/2014/main" id="{5C169F4E-6416-4266-93AF-EA953054644C}"/>
                </a:ext>
              </a:extLst>
            </p:cNvPr>
            <p:cNvSpPr txBox="1"/>
            <p:nvPr/>
          </p:nvSpPr>
          <p:spPr>
            <a:xfrm>
              <a:off x="3615788" y="800219"/>
              <a:ext cx="849913" cy="307777"/>
            </a:xfrm>
            <a:prstGeom prst="rect">
              <a:avLst/>
            </a:prstGeom>
            <a:noFill/>
          </p:spPr>
          <p:txBody>
            <a:bodyPr wrap="none" lIns="0" tIns="0" rIns="0" bIns="0" rtlCol="0">
              <a:spAutoFit/>
            </a:bodyPr>
            <a:lstStyle/>
            <a:p>
              <a:pPr algn="l"/>
              <a:r>
                <a:rPr lang="en-US" sz="2000" b="1" i="1" dirty="0">
                  <a:solidFill>
                    <a:srgbClr val="0070C0"/>
                  </a:solidFill>
                </a:rPr>
                <a:t>Trainer</a:t>
              </a:r>
            </a:p>
          </p:txBody>
        </p:sp>
        <p:sp>
          <p:nvSpPr>
            <p:cNvPr id="8" name="矩形 7">
              <a:extLst>
                <a:ext uri="{FF2B5EF4-FFF2-40B4-BE49-F238E27FC236}">
                  <a16:creationId xmlns:a16="http://schemas.microsoft.com/office/drawing/2014/main" id="{2FB69233-C5EB-45AE-A707-093A64E7F054}"/>
                </a:ext>
              </a:extLst>
            </p:cNvPr>
            <p:cNvSpPr/>
            <p:nvPr/>
          </p:nvSpPr>
          <p:spPr>
            <a:xfrm>
              <a:off x="7604191" y="738664"/>
              <a:ext cx="868699" cy="369332"/>
            </a:xfrm>
            <a:prstGeom prst="rect">
              <a:avLst/>
            </a:prstGeom>
          </p:spPr>
          <p:txBody>
            <a:bodyPr wrap="none">
              <a:spAutoFit/>
            </a:bodyPr>
            <a:lstStyle/>
            <a:p>
              <a:r>
                <a:rPr lang="en-US" sz="1800" b="1" i="1" dirty="0">
                  <a:solidFill>
                    <a:srgbClr val="0070C0"/>
                  </a:solidFill>
                </a:rPr>
                <a:t>Actors</a:t>
              </a:r>
            </a:p>
          </p:txBody>
        </p:sp>
        <p:sp>
          <p:nvSpPr>
            <p:cNvPr id="9" name="矩形 8">
              <a:extLst>
                <a:ext uri="{FF2B5EF4-FFF2-40B4-BE49-F238E27FC236}">
                  <a16:creationId xmlns:a16="http://schemas.microsoft.com/office/drawing/2014/main" id="{FFDC1BC8-B1E2-4B75-ACDE-F72A1FB583C0}"/>
                </a:ext>
              </a:extLst>
            </p:cNvPr>
            <p:cNvSpPr/>
            <p:nvPr/>
          </p:nvSpPr>
          <p:spPr>
            <a:xfrm>
              <a:off x="10784177" y="657913"/>
              <a:ext cx="1264449" cy="369332"/>
            </a:xfrm>
            <a:prstGeom prst="rect">
              <a:avLst/>
            </a:prstGeom>
          </p:spPr>
          <p:txBody>
            <a:bodyPr wrap="none">
              <a:spAutoFit/>
            </a:bodyPr>
            <a:lstStyle/>
            <a:p>
              <a:r>
                <a:rPr lang="en-US" sz="1800" b="1" i="1" dirty="0">
                  <a:solidFill>
                    <a:srgbClr val="0070C0"/>
                  </a:solidFill>
                </a:rPr>
                <a:t>Run script</a:t>
              </a:r>
            </a:p>
          </p:txBody>
        </p:sp>
        <p:sp>
          <p:nvSpPr>
            <p:cNvPr id="12" name="矩形: 圆角 11">
              <a:extLst>
                <a:ext uri="{FF2B5EF4-FFF2-40B4-BE49-F238E27FC236}">
                  <a16:creationId xmlns:a16="http://schemas.microsoft.com/office/drawing/2014/main" id="{F95760F2-7307-48AA-8C18-766064A7D0DA}"/>
                </a:ext>
              </a:extLst>
            </p:cNvPr>
            <p:cNvSpPr/>
            <p:nvPr/>
          </p:nvSpPr>
          <p:spPr bwMode="auto">
            <a:xfrm>
              <a:off x="9209259" y="1480457"/>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矩形: 圆角 13">
              <a:extLst>
                <a:ext uri="{FF2B5EF4-FFF2-40B4-BE49-F238E27FC236}">
                  <a16:creationId xmlns:a16="http://schemas.microsoft.com/office/drawing/2014/main" id="{4BD8BCEC-7149-4E97-BC5F-B57B4660EB0E}"/>
                </a:ext>
              </a:extLst>
            </p:cNvPr>
            <p:cNvSpPr/>
            <p:nvPr/>
          </p:nvSpPr>
          <p:spPr bwMode="auto">
            <a:xfrm>
              <a:off x="9209258" y="1861457"/>
              <a:ext cx="1884927" cy="849086"/>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矩形: 圆角 14">
              <a:extLst>
                <a:ext uri="{FF2B5EF4-FFF2-40B4-BE49-F238E27FC236}">
                  <a16:creationId xmlns:a16="http://schemas.microsoft.com/office/drawing/2014/main" id="{92035A43-B0D3-402A-A6D1-1326146BBF97}"/>
                </a:ext>
              </a:extLst>
            </p:cNvPr>
            <p:cNvSpPr/>
            <p:nvPr/>
          </p:nvSpPr>
          <p:spPr bwMode="auto">
            <a:xfrm>
              <a:off x="5035582" y="1637296"/>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矩形: 圆角 15">
              <a:extLst>
                <a:ext uri="{FF2B5EF4-FFF2-40B4-BE49-F238E27FC236}">
                  <a16:creationId xmlns:a16="http://schemas.microsoft.com/office/drawing/2014/main" id="{DDD386C7-5FC0-403D-A553-14B488BE1477}"/>
                </a:ext>
              </a:extLst>
            </p:cNvPr>
            <p:cNvSpPr/>
            <p:nvPr/>
          </p:nvSpPr>
          <p:spPr bwMode="auto">
            <a:xfrm>
              <a:off x="751059" y="1729823"/>
              <a:ext cx="1017870" cy="2231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矩形: 圆角 17">
              <a:extLst>
                <a:ext uri="{FF2B5EF4-FFF2-40B4-BE49-F238E27FC236}">
                  <a16:creationId xmlns:a16="http://schemas.microsoft.com/office/drawing/2014/main" id="{5743F31F-1F8A-4D73-8AFA-D10FF4BA9AE7}"/>
                </a:ext>
              </a:extLst>
            </p:cNvPr>
            <p:cNvSpPr/>
            <p:nvPr/>
          </p:nvSpPr>
          <p:spPr bwMode="auto">
            <a:xfrm>
              <a:off x="5274073" y="5557157"/>
              <a:ext cx="2710598" cy="756557"/>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矩形: 圆角 18">
              <a:extLst>
                <a:ext uri="{FF2B5EF4-FFF2-40B4-BE49-F238E27FC236}">
                  <a16:creationId xmlns:a16="http://schemas.microsoft.com/office/drawing/2014/main" id="{267B85A5-FBC9-4660-83FA-9BDB15A29DF4}"/>
                </a:ext>
              </a:extLst>
            </p:cNvPr>
            <p:cNvSpPr/>
            <p:nvPr/>
          </p:nvSpPr>
          <p:spPr bwMode="auto">
            <a:xfrm>
              <a:off x="1009623" y="5219700"/>
              <a:ext cx="3061634" cy="838081"/>
            </a:xfrm>
            <a:prstGeom prst="roundRect">
              <a:avLst/>
            </a:prstGeom>
            <a:noFill/>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标注: 线形 19">
              <a:extLst>
                <a:ext uri="{FF2B5EF4-FFF2-40B4-BE49-F238E27FC236}">
                  <a16:creationId xmlns:a16="http://schemas.microsoft.com/office/drawing/2014/main" id="{D98A1AFD-0F09-44EB-B289-CD5016588F28}"/>
                </a:ext>
              </a:extLst>
            </p:cNvPr>
            <p:cNvSpPr/>
            <p:nvPr/>
          </p:nvSpPr>
          <p:spPr bwMode="auto">
            <a:xfrm>
              <a:off x="2372630" y="1114782"/>
              <a:ext cx="1726292" cy="522514"/>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Remote decorator for run in remote</a:t>
              </a:r>
            </a:p>
          </p:txBody>
        </p:sp>
        <p:sp>
          <p:nvSpPr>
            <p:cNvPr id="22" name="标注: 线形 21">
              <a:extLst>
                <a:ext uri="{FF2B5EF4-FFF2-40B4-BE49-F238E27FC236}">
                  <a16:creationId xmlns:a16="http://schemas.microsoft.com/office/drawing/2014/main" id="{DB59E220-C557-4083-9B35-705A448A03CC}"/>
                </a:ext>
              </a:extLst>
            </p:cNvPr>
            <p:cNvSpPr/>
            <p:nvPr/>
          </p:nvSpPr>
          <p:spPr bwMode="auto">
            <a:xfrm>
              <a:off x="4172436" y="4543443"/>
              <a:ext cx="1726292" cy="522514"/>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Start thread for async training</a:t>
              </a:r>
            </a:p>
          </p:txBody>
        </p:sp>
        <p:sp>
          <p:nvSpPr>
            <p:cNvPr id="23" name="标注: 线形 22">
              <a:extLst>
                <a:ext uri="{FF2B5EF4-FFF2-40B4-BE49-F238E27FC236}">
                  <a16:creationId xmlns:a16="http://schemas.microsoft.com/office/drawing/2014/main" id="{8149D761-2D87-42B1-9322-09880F06C26B}"/>
                </a:ext>
              </a:extLst>
            </p:cNvPr>
            <p:cNvSpPr/>
            <p:nvPr/>
          </p:nvSpPr>
          <p:spPr bwMode="auto">
            <a:xfrm>
              <a:off x="10663795" y="1133311"/>
              <a:ext cx="1164231" cy="323920"/>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Init ray</a:t>
              </a:r>
            </a:p>
          </p:txBody>
        </p:sp>
        <p:sp>
          <p:nvSpPr>
            <p:cNvPr id="24" name="标注: 线形 23">
              <a:extLst>
                <a:ext uri="{FF2B5EF4-FFF2-40B4-BE49-F238E27FC236}">
                  <a16:creationId xmlns:a16="http://schemas.microsoft.com/office/drawing/2014/main" id="{BF1C16B7-E01D-4371-8538-3E32F87407FF}"/>
                </a:ext>
              </a:extLst>
            </p:cNvPr>
            <p:cNvSpPr/>
            <p:nvPr/>
          </p:nvSpPr>
          <p:spPr bwMode="auto">
            <a:xfrm>
              <a:off x="10101734" y="3167743"/>
              <a:ext cx="1726292" cy="522514"/>
            </a:xfrm>
            <a:prstGeom prst="borderCallout1">
              <a:avLst>
                <a:gd name="adj1" fmla="val 18750"/>
                <a:gd name="adj2" fmla="val -8333"/>
                <a:gd name="adj3" fmla="val -78125"/>
                <a:gd name="adj4" fmla="val -3045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050" dirty="0">
                  <a:solidFill>
                    <a:srgbClr val="0070C0"/>
                  </a:solidFill>
                  <a:ea typeface="Segoe UI" pitchFamily="34" charset="0"/>
                  <a:cs typeface="Segoe UI" pitchFamily="34" charset="0"/>
                </a:rPr>
                <a:t>Execute the trainer and actor in remote</a:t>
              </a:r>
            </a:p>
          </p:txBody>
        </p:sp>
      </p:grpSp>
    </p:spTree>
    <p:extLst>
      <p:ext uri="{BB962C8B-B14F-4D97-AF65-F5344CB8AC3E}">
        <p14:creationId xmlns:p14="http://schemas.microsoft.com/office/powerpoint/2010/main" val="306621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83F3F-4FF3-4D31-A3D5-DF60D7F9BF65}"/>
              </a:ext>
            </a:extLst>
          </p:cNvPr>
          <p:cNvSpPr>
            <a:spLocks noGrp="1"/>
          </p:cNvSpPr>
          <p:nvPr>
            <p:ph type="title"/>
          </p:nvPr>
        </p:nvSpPr>
        <p:spPr>
          <a:xfrm>
            <a:off x="2513125" y="9451"/>
            <a:ext cx="9144000" cy="1107996"/>
          </a:xfrm>
        </p:spPr>
        <p:txBody>
          <a:bodyPr/>
          <a:lstStyle/>
          <a:p>
            <a:br>
              <a:rPr lang="en-US" dirty="0"/>
            </a:br>
            <a:r>
              <a:rPr lang="zh-CN" altLang="en-US" b="0" dirty="0"/>
              <a:t>为了容易使用而设计的模块化算法</a:t>
            </a:r>
            <a:endParaRPr lang="en-US" dirty="0"/>
          </a:p>
        </p:txBody>
      </p:sp>
      <p:grpSp>
        <p:nvGrpSpPr>
          <p:cNvPr id="4" name="组合 3">
            <a:extLst>
              <a:ext uri="{FF2B5EF4-FFF2-40B4-BE49-F238E27FC236}">
                <a16:creationId xmlns:a16="http://schemas.microsoft.com/office/drawing/2014/main" id="{A96D9F63-88B6-4AF0-B612-13E6D2806B9D}"/>
              </a:ext>
            </a:extLst>
          </p:cNvPr>
          <p:cNvGrpSpPr/>
          <p:nvPr/>
        </p:nvGrpSpPr>
        <p:grpSpPr>
          <a:xfrm>
            <a:off x="1601529" y="1433274"/>
            <a:ext cx="8731960" cy="2182717"/>
            <a:chOff x="1564067" y="2436575"/>
            <a:chExt cx="8731960" cy="2182717"/>
          </a:xfrm>
        </p:grpSpPr>
        <p:grpSp>
          <p:nvGrpSpPr>
            <p:cNvPr id="5" name="组合 4">
              <a:extLst>
                <a:ext uri="{FF2B5EF4-FFF2-40B4-BE49-F238E27FC236}">
                  <a16:creationId xmlns:a16="http://schemas.microsoft.com/office/drawing/2014/main" id="{42A54E74-AB14-4ADE-BCFD-3E98DA8FD043}"/>
                </a:ext>
              </a:extLst>
            </p:cNvPr>
            <p:cNvGrpSpPr/>
            <p:nvPr/>
          </p:nvGrpSpPr>
          <p:grpSpPr>
            <a:xfrm>
              <a:off x="1564067" y="2436575"/>
              <a:ext cx="8731960" cy="2182717"/>
              <a:chOff x="1732096" y="2773315"/>
              <a:chExt cx="8965918" cy="2845943"/>
            </a:xfrm>
          </p:grpSpPr>
          <p:sp>
            <p:nvSpPr>
              <p:cNvPr id="8" name="矩形: 圆角 7">
                <a:extLst>
                  <a:ext uri="{FF2B5EF4-FFF2-40B4-BE49-F238E27FC236}">
                    <a16:creationId xmlns:a16="http://schemas.microsoft.com/office/drawing/2014/main" id="{575478DB-A2E1-4C33-8986-B34A1C2A5323}"/>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9" name="图片 8">
                <a:extLst>
                  <a:ext uri="{FF2B5EF4-FFF2-40B4-BE49-F238E27FC236}">
                    <a16:creationId xmlns:a16="http://schemas.microsoft.com/office/drawing/2014/main" id="{DEC14146-C467-4450-AEBC-1D4F1415B8EC}"/>
                  </a:ext>
                </a:extLst>
              </p:cNvPr>
              <p:cNvPicPr>
                <a:picLocks noChangeAspect="1"/>
              </p:cNvPicPr>
              <p:nvPr/>
            </p:nvPicPr>
            <p:blipFill>
              <a:blip r:embed="rId3"/>
              <a:stretch>
                <a:fillRect/>
              </a:stretch>
            </p:blipFill>
            <p:spPr>
              <a:xfrm>
                <a:off x="8201241" y="3673026"/>
                <a:ext cx="1999441" cy="1441106"/>
              </a:xfrm>
              <a:prstGeom prst="rect">
                <a:avLst/>
              </a:prstGeom>
            </p:spPr>
          </p:pic>
          <p:sp>
            <p:nvSpPr>
              <p:cNvPr id="10" name="文本框 9">
                <a:extLst>
                  <a:ext uri="{FF2B5EF4-FFF2-40B4-BE49-F238E27FC236}">
                    <a16:creationId xmlns:a16="http://schemas.microsoft.com/office/drawing/2014/main" id="{449E4B62-24B6-4FFD-93E5-F909AA24E3CD}"/>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11" name="直接箭头连接符 10">
                <a:extLst>
                  <a:ext uri="{FF2B5EF4-FFF2-40B4-BE49-F238E27FC236}">
                    <a16:creationId xmlns:a16="http://schemas.microsoft.com/office/drawing/2014/main" id="{22314999-CE71-4ABC-B922-54E5697AB856}"/>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矩形: 圆角 11">
                <a:extLst>
                  <a:ext uri="{FF2B5EF4-FFF2-40B4-BE49-F238E27FC236}">
                    <a16:creationId xmlns:a16="http://schemas.microsoft.com/office/drawing/2014/main" id="{3AD07488-0429-46A2-BD6F-05AB0AD3D2AD}"/>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Agent</a:t>
                </a:r>
              </a:p>
            </p:txBody>
          </p:sp>
          <p:cxnSp>
            <p:nvCxnSpPr>
              <p:cNvPr id="13" name="直接箭头连接符 12">
                <a:extLst>
                  <a:ext uri="{FF2B5EF4-FFF2-40B4-BE49-F238E27FC236}">
                    <a16:creationId xmlns:a16="http://schemas.microsoft.com/office/drawing/2014/main" id="{4AAA7BFB-B2BE-498C-961B-D8D9872F91E1}"/>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连接符: 肘形 13">
                <a:extLst>
                  <a:ext uri="{FF2B5EF4-FFF2-40B4-BE49-F238E27FC236}">
                    <a16:creationId xmlns:a16="http://schemas.microsoft.com/office/drawing/2014/main" id="{F777A075-9BD6-45F1-8360-CE7708328F54}"/>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15" name="文本框 14">
                <a:extLst>
                  <a:ext uri="{FF2B5EF4-FFF2-40B4-BE49-F238E27FC236}">
                    <a16:creationId xmlns:a16="http://schemas.microsoft.com/office/drawing/2014/main" id="{100D3F1F-13A3-4FD7-BF52-E78DA12B1A3C}"/>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16" name="文本框 15">
                <a:extLst>
                  <a:ext uri="{FF2B5EF4-FFF2-40B4-BE49-F238E27FC236}">
                    <a16:creationId xmlns:a16="http://schemas.microsoft.com/office/drawing/2014/main" id="{78CCA8E8-A8F3-47AC-B102-F52DE30CE790}"/>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17" name="连接符: 肘形 16">
                <a:extLst>
                  <a:ext uri="{FF2B5EF4-FFF2-40B4-BE49-F238E27FC236}">
                    <a16:creationId xmlns:a16="http://schemas.microsoft.com/office/drawing/2014/main" id="{A999C6B2-ECF3-41B5-A24D-18E161DD2565}"/>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54A01A30-DBB9-445E-A65E-CB74FC6330EA}"/>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19" name="文本框 18">
                <a:extLst>
                  <a:ext uri="{FF2B5EF4-FFF2-40B4-BE49-F238E27FC236}">
                    <a16:creationId xmlns:a16="http://schemas.microsoft.com/office/drawing/2014/main" id="{B3948893-E96A-47E2-B487-FED02FB86339}"/>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20" name="连接符: 曲线 19">
                <a:extLst>
                  <a:ext uri="{FF2B5EF4-FFF2-40B4-BE49-F238E27FC236}">
                    <a16:creationId xmlns:a16="http://schemas.microsoft.com/office/drawing/2014/main" id="{B04F6FEB-8725-4D19-8BEF-1A39A8E992CB}"/>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6" name="图片 5">
              <a:extLst>
                <a:ext uri="{FF2B5EF4-FFF2-40B4-BE49-F238E27FC236}">
                  <a16:creationId xmlns:a16="http://schemas.microsoft.com/office/drawing/2014/main" id="{2050CCF6-B455-4F6F-A568-02DFDC0239B1}"/>
                </a:ext>
              </a:extLst>
            </p:cNvPr>
            <p:cNvPicPr>
              <a:picLocks noChangeAspect="1"/>
            </p:cNvPicPr>
            <p:nvPr/>
          </p:nvPicPr>
          <p:blipFill>
            <a:blip r:embed="rId4"/>
            <a:stretch>
              <a:fillRect/>
            </a:stretch>
          </p:blipFill>
          <p:spPr>
            <a:xfrm>
              <a:off x="5487412" y="3281655"/>
              <a:ext cx="1433615" cy="773076"/>
            </a:xfrm>
            <a:prstGeom prst="rect">
              <a:avLst/>
            </a:prstGeom>
          </p:spPr>
        </p:pic>
        <p:sp>
          <p:nvSpPr>
            <p:cNvPr id="7" name="文本框 6">
              <a:extLst>
                <a:ext uri="{FF2B5EF4-FFF2-40B4-BE49-F238E27FC236}">
                  <a16:creationId xmlns:a16="http://schemas.microsoft.com/office/drawing/2014/main" id="{5636546C-3EB1-4FBB-9658-D96EFA69AC45}"/>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cxnSp>
        <p:nvCxnSpPr>
          <p:cNvPr id="22" name="直接箭头连接符 21">
            <a:extLst>
              <a:ext uri="{FF2B5EF4-FFF2-40B4-BE49-F238E27FC236}">
                <a16:creationId xmlns:a16="http://schemas.microsoft.com/office/drawing/2014/main" id="{5932448E-76D6-4E0D-8E44-1E0CA745BCA7}"/>
              </a:ext>
            </a:extLst>
          </p:cNvPr>
          <p:cNvCxnSpPr>
            <a:cxnSpLocks/>
          </p:cNvCxnSpPr>
          <p:nvPr/>
        </p:nvCxnSpPr>
        <p:spPr>
          <a:xfrm>
            <a:off x="4454013" y="3075976"/>
            <a:ext cx="561344" cy="1024076"/>
          </a:xfrm>
          <a:prstGeom prst="straightConnector1">
            <a:avLst/>
          </a:prstGeom>
          <a:ln>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AA919EC3-045F-4821-B835-64676B6DE9B9}"/>
              </a:ext>
            </a:extLst>
          </p:cNvPr>
          <p:cNvPicPr>
            <a:picLocks noChangeAspect="1"/>
          </p:cNvPicPr>
          <p:nvPr/>
        </p:nvPicPr>
        <p:blipFill>
          <a:blip r:embed="rId5"/>
          <a:stretch>
            <a:fillRect/>
          </a:stretch>
        </p:blipFill>
        <p:spPr>
          <a:xfrm>
            <a:off x="6979597" y="4029324"/>
            <a:ext cx="5019712" cy="1533536"/>
          </a:xfrm>
          <a:prstGeom prst="rect">
            <a:avLst/>
          </a:prstGeom>
        </p:spPr>
      </p:pic>
      <p:pic>
        <p:nvPicPr>
          <p:cNvPr id="31" name="图片 30">
            <a:extLst>
              <a:ext uri="{FF2B5EF4-FFF2-40B4-BE49-F238E27FC236}">
                <a16:creationId xmlns:a16="http://schemas.microsoft.com/office/drawing/2014/main" id="{DF0AAB95-9BF0-4C16-8C93-94BA0E6FC961}"/>
              </a:ext>
            </a:extLst>
          </p:cNvPr>
          <p:cNvPicPr>
            <a:picLocks noChangeAspect="1"/>
          </p:cNvPicPr>
          <p:nvPr/>
        </p:nvPicPr>
        <p:blipFill>
          <a:blip r:embed="rId6"/>
          <a:stretch>
            <a:fillRect/>
          </a:stretch>
        </p:blipFill>
        <p:spPr>
          <a:xfrm>
            <a:off x="7039930" y="5793531"/>
            <a:ext cx="3119460" cy="285752"/>
          </a:xfrm>
          <a:prstGeom prst="rect">
            <a:avLst/>
          </a:prstGeom>
        </p:spPr>
      </p:pic>
      <p:grpSp>
        <p:nvGrpSpPr>
          <p:cNvPr id="35" name="组合 34">
            <a:extLst>
              <a:ext uri="{FF2B5EF4-FFF2-40B4-BE49-F238E27FC236}">
                <a16:creationId xmlns:a16="http://schemas.microsoft.com/office/drawing/2014/main" id="{863BCBA1-4550-4501-90EC-B5B0B9FC68F8}"/>
              </a:ext>
            </a:extLst>
          </p:cNvPr>
          <p:cNvGrpSpPr/>
          <p:nvPr/>
        </p:nvGrpSpPr>
        <p:grpSpPr>
          <a:xfrm>
            <a:off x="1663618" y="4214840"/>
            <a:ext cx="5123824" cy="2469129"/>
            <a:chOff x="1663618" y="4214840"/>
            <a:chExt cx="5123824" cy="2469129"/>
          </a:xfrm>
        </p:grpSpPr>
        <p:sp>
          <p:nvSpPr>
            <p:cNvPr id="24" name="矩形: 圆角 23">
              <a:extLst>
                <a:ext uri="{FF2B5EF4-FFF2-40B4-BE49-F238E27FC236}">
                  <a16:creationId xmlns:a16="http://schemas.microsoft.com/office/drawing/2014/main" id="{036C7AB7-B452-420D-8B56-0DC56A3328B2}"/>
                </a:ext>
              </a:extLst>
            </p:cNvPr>
            <p:cNvSpPr/>
            <p:nvPr/>
          </p:nvSpPr>
          <p:spPr>
            <a:xfrm>
              <a:off x="1663618" y="4214840"/>
              <a:ext cx="4901237" cy="2469129"/>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nvGrpSpPr>
            <p:cNvPr id="32" name="组合 31">
              <a:extLst>
                <a:ext uri="{FF2B5EF4-FFF2-40B4-BE49-F238E27FC236}">
                  <a16:creationId xmlns:a16="http://schemas.microsoft.com/office/drawing/2014/main" id="{47DA1BF8-3F33-4260-8C27-196717BF2782}"/>
                </a:ext>
              </a:extLst>
            </p:cNvPr>
            <p:cNvGrpSpPr/>
            <p:nvPr/>
          </p:nvGrpSpPr>
          <p:grpSpPr>
            <a:xfrm>
              <a:off x="2513125" y="4332469"/>
              <a:ext cx="4274317" cy="2242959"/>
              <a:chOff x="2513125" y="4332469"/>
              <a:chExt cx="4274317" cy="2242959"/>
            </a:xfrm>
          </p:grpSpPr>
          <p:sp>
            <p:nvSpPr>
              <p:cNvPr id="25" name="矩形: 圆角 24">
                <a:extLst>
                  <a:ext uri="{FF2B5EF4-FFF2-40B4-BE49-F238E27FC236}">
                    <a16:creationId xmlns:a16="http://schemas.microsoft.com/office/drawing/2014/main" id="{07FA3413-5655-49CF-ABF4-2332A38DACF0}"/>
                  </a:ext>
                </a:extLst>
              </p:cNvPr>
              <p:cNvSpPr/>
              <p:nvPr/>
            </p:nvSpPr>
            <p:spPr bwMode="auto">
              <a:xfrm>
                <a:off x="2513125" y="4332469"/>
                <a:ext cx="3264310" cy="146106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Graph</a:t>
                </a:r>
              </a:p>
            </p:txBody>
          </p:sp>
          <p:sp>
            <p:nvSpPr>
              <p:cNvPr id="27" name="矩形: 圆角 26">
                <a:extLst>
                  <a:ext uri="{FF2B5EF4-FFF2-40B4-BE49-F238E27FC236}">
                    <a16:creationId xmlns:a16="http://schemas.microsoft.com/office/drawing/2014/main" id="{51D8BA5A-0C66-4B2D-898B-F9D2074AA56C}"/>
                  </a:ext>
                </a:extLst>
              </p:cNvPr>
              <p:cNvSpPr/>
              <p:nvPr/>
            </p:nvSpPr>
            <p:spPr bwMode="auto">
              <a:xfrm>
                <a:off x="2513125" y="5934368"/>
                <a:ext cx="3264310" cy="64106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Optimizer</a:t>
                </a:r>
              </a:p>
            </p:txBody>
          </p:sp>
          <p:cxnSp>
            <p:nvCxnSpPr>
              <p:cNvPr id="30" name="直接箭头连接符 29">
                <a:extLst>
                  <a:ext uri="{FF2B5EF4-FFF2-40B4-BE49-F238E27FC236}">
                    <a16:creationId xmlns:a16="http://schemas.microsoft.com/office/drawing/2014/main" id="{93E6B606-B3D5-42A5-886A-62085927691D}"/>
                  </a:ext>
                </a:extLst>
              </p:cNvPr>
              <p:cNvCxnSpPr/>
              <p:nvPr/>
            </p:nvCxnSpPr>
            <p:spPr>
              <a:xfrm>
                <a:off x="5777435" y="4626933"/>
                <a:ext cx="101000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3" name="文本框 32">
              <a:extLst>
                <a:ext uri="{FF2B5EF4-FFF2-40B4-BE49-F238E27FC236}">
                  <a16:creationId xmlns:a16="http://schemas.microsoft.com/office/drawing/2014/main" id="{B37394AD-A3FB-49D4-99EA-D545A8C4EF9A}"/>
                </a:ext>
              </a:extLst>
            </p:cNvPr>
            <p:cNvSpPr txBox="1"/>
            <p:nvPr/>
          </p:nvSpPr>
          <p:spPr>
            <a:xfrm>
              <a:off x="1768959" y="4418567"/>
              <a:ext cx="61395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Agent</a:t>
              </a:r>
            </a:p>
          </p:txBody>
        </p:sp>
        <p:sp>
          <p:nvSpPr>
            <p:cNvPr id="34" name="矩形: 圆角 33">
              <a:extLst>
                <a:ext uri="{FF2B5EF4-FFF2-40B4-BE49-F238E27FC236}">
                  <a16:creationId xmlns:a16="http://schemas.microsoft.com/office/drawing/2014/main" id="{D678BFCC-0956-49B8-B5A3-9FD588D66A7A}"/>
                </a:ext>
              </a:extLst>
            </p:cNvPr>
            <p:cNvSpPr/>
            <p:nvPr/>
          </p:nvSpPr>
          <p:spPr bwMode="auto">
            <a:xfrm>
              <a:off x="2765056" y="5062999"/>
              <a:ext cx="2795673" cy="55365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Model</a:t>
              </a:r>
            </a:p>
          </p:txBody>
        </p:sp>
      </p:grpSp>
    </p:spTree>
    <p:extLst>
      <p:ext uri="{BB962C8B-B14F-4D97-AF65-F5344CB8AC3E}">
        <p14:creationId xmlns:p14="http://schemas.microsoft.com/office/powerpoint/2010/main" val="1301409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AC6A4-2512-4747-8881-FF1C95B3CA55}"/>
              </a:ext>
            </a:extLst>
          </p:cNvPr>
          <p:cNvSpPr>
            <a:spLocks noGrp="1"/>
          </p:cNvSpPr>
          <p:nvPr>
            <p:ph type="title"/>
          </p:nvPr>
        </p:nvSpPr>
        <p:spPr>
          <a:xfrm>
            <a:off x="571759" y="1119494"/>
            <a:ext cx="9144000" cy="1107996"/>
          </a:xfrm>
        </p:spPr>
        <p:txBody>
          <a:bodyPr/>
          <a:lstStyle/>
          <a:p>
            <a:r>
              <a:rPr lang="zh-CN" altLang="en-US" dirty="0">
                <a:latin typeface="+mn-lt"/>
              </a:rPr>
              <a:t>真实世界的问题</a:t>
            </a:r>
            <a:r>
              <a:rPr lang="en-US" dirty="0">
                <a:latin typeface="+mn-lt"/>
              </a:rPr>
              <a:t>: </a:t>
            </a:r>
            <a:r>
              <a:rPr lang="zh-CN" altLang="en-US" dirty="0">
                <a:latin typeface="+mn-lt"/>
              </a:rPr>
              <a:t>在不确定的情况下做正确的序列选择</a:t>
            </a:r>
            <a:endParaRPr lang="en-US" dirty="0">
              <a:latin typeface="+mn-lt"/>
            </a:endParaRPr>
          </a:p>
        </p:txBody>
      </p:sp>
      <p:grpSp>
        <p:nvGrpSpPr>
          <p:cNvPr id="14" name="组合 13">
            <a:extLst>
              <a:ext uri="{FF2B5EF4-FFF2-40B4-BE49-F238E27FC236}">
                <a16:creationId xmlns:a16="http://schemas.microsoft.com/office/drawing/2014/main" id="{F98851D7-1723-420F-9489-6DC25DFD3EE7}"/>
              </a:ext>
            </a:extLst>
          </p:cNvPr>
          <p:cNvGrpSpPr/>
          <p:nvPr/>
        </p:nvGrpSpPr>
        <p:grpSpPr>
          <a:xfrm>
            <a:off x="1083557" y="2917956"/>
            <a:ext cx="9860172" cy="2298813"/>
            <a:chOff x="1120880" y="2227490"/>
            <a:chExt cx="9860172" cy="2298813"/>
          </a:xfrm>
        </p:grpSpPr>
        <p:pic>
          <p:nvPicPr>
            <p:cNvPr id="5" name="图片 4">
              <a:extLst>
                <a:ext uri="{FF2B5EF4-FFF2-40B4-BE49-F238E27FC236}">
                  <a16:creationId xmlns:a16="http://schemas.microsoft.com/office/drawing/2014/main" id="{67B5C1A7-EFD8-491D-B5BD-936F92068E02}"/>
                </a:ext>
              </a:extLst>
            </p:cNvPr>
            <p:cNvPicPr>
              <a:picLocks noChangeAspect="1"/>
            </p:cNvPicPr>
            <p:nvPr/>
          </p:nvPicPr>
          <p:blipFill>
            <a:blip r:embed="rId3"/>
            <a:stretch>
              <a:fillRect/>
            </a:stretch>
          </p:blipFill>
          <p:spPr>
            <a:xfrm>
              <a:off x="1120880" y="2686798"/>
              <a:ext cx="1908070" cy="1802206"/>
            </a:xfrm>
            <a:prstGeom prst="rect">
              <a:avLst/>
            </a:prstGeom>
          </p:spPr>
        </p:pic>
        <p:sp>
          <p:nvSpPr>
            <p:cNvPr id="6" name="文本框 5">
              <a:extLst>
                <a:ext uri="{FF2B5EF4-FFF2-40B4-BE49-F238E27FC236}">
                  <a16:creationId xmlns:a16="http://schemas.microsoft.com/office/drawing/2014/main" id="{95DB7EE9-6E06-4973-B9E8-CF65465570A3}"/>
                </a:ext>
              </a:extLst>
            </p:cNvPr>
            <p:cNvSpPr txBox="1"/>
            <p:nvPr/>
          </p:nvSpPr>
          <p:spPr>
            <a:xfrm>
              <a:off x="1561954" y="2227490"/>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路径规划</a:t>
              </a:r>
              <a:endParaRPr lang="en-US" sz="2000" dirty="0">
                <a:gradFill>
                  <a:gsLst>
                    <a:gs pos="2917">
                      <a:schemeClr val="tx1"/>
                    </a:gs>
                    <a:gs pos="30000">
                      <a:schemeClr val="tx1"/>
                    </a:gs>
                  </a:gsLst>
                  <a:lin ang="5400000" scaled="0"/>
                </a:gradFill>
              </a:endParaRPr>
            </a:p>
          </p:txBody>
        </p:sp>
        <p:pic>
          <p:nvPicPr>
            <p:cNvPr id="8" name="图片 7">
              <a:extLst>
                <a:ext uri="{FF2B5EF4-FFF2-40B4-BE49-F238E27FC236}">
                  <a16:creationId xmlns:a16="http://schemas.microsoft.com/office/drawing/2014/main" id="{BC91FB8D-E7B5-49AB-BC4C-84396FB7C921}"/>
                </a:ext>
              </a:extLst>
            </p:cNvPr>
            <p:cNvPicPr>
              <a:picLocks noChangeAspect="1"/>
            </p:cNvPicPr>
            <p:nvPr/>
          </p:nvPicPr>
          <p:blipFill>
            <a:blip r:embed="rId4"/>
            <a:stretch>
              <a:fillRect/>
            </a:stretch>
          </p:blipFill>
          <p:spPr>
            <a:xfrm>
              <a:off x="3699715" y="2628095"/>
              <a:ext cx="1993900" cy="1898113"/>
            </a:xfrm>
            <a:prstGeom prst="rect">
              <a:avLst/>
            </a:prstGeom>
          </p:spPr>
        </p:pic>
        <p:sp>
          <p:nvSpPr>
            <p:cNvPr id="9" name="文本框 8">
              <a:extLst>
                <a:ext uri="{FF2B5EF4-FFF2-40B4-BE49-F238E27FC236}">
                  <a16:creationId xmlns:a16="http://schemas.microsoft.com/office/drawing/2014/main" id="{09C17991-7B36-4FA8-A451-332EACC72322}"/>
                </a:ext>
              </a:extLst>
            </p:cNvPr>
            <p:cNvSpPr txBox="1"/>
            <p:nvPr/>
          </p:nvSpPr>
          <p:spPr>
            <a:xfrm>
              <a:off x="4364907" y="2266482"/>
              <a:ext cx="51296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驾驶</a:t>
              </a:r>
              <a:endParaRPr lang="en-US" sz="2000" dirty="0">
                <a:gradFill>
                  <a:gsLst>
                    <a:gs pos="2917">
                      <a:schemeClr val="tx1"/>
                    </a:gs>
                    <a:gs pos="30000">
                      <a:schemeClr val="tx1"/>
                    </a:gs>
                  </a:gsLst>
                  <a:lin ang="5400000" scaled="0"/>
                </a:gradFill>
              </a:endParaRPr>
            </a:p>
          </p:txBody>
        </p:sp>
        <p:pic>
          <p:nvPicPr>
            <p:cNvPr id="10" name="图片 9">
              <a:extLst>
                <a:ext uri="{FF2B5EF4-FFF2-40B4-BE49-F238E27FC236}">
                  <a16:creationId xmlns:a16="http://schemas.microsoft.com/office/drawing/2014/main" id="{E1D18DF1-8295-41E7-9DB3-9DE496CD9210}"/>
                </a:ext>
              </a:extLst>
            </p:cNvPr>
            <p:cNvPicPr>
              <a:picLocks noChangeAspect="1"/>
            </p:cNvPicPr>
            <p:nvPr/>
          </p:nvPicPr>
          <p:blipFill>
            <a:blip r:embed="rId5"/>
            <a:stretch>
              <a:fillRect/>
            </a:stretch>
          </p:blipFill>
          <p:spPr>
            <a:xfrm>
              <a:off x="9072120" y="2712485"/>
              <a:ext cx="1908932" cy="1750831"/>
            </a:xfrm>
            <a:prstGeom prst="rect">
              <a:avLst/>
            </a:prstGeom>
          </p:spPr>
        </p:pic>
        <p:sp>
          <p:nvSpPr>
            <p:cNvPr id="11" name="文本框 10">
              <a:extLst>
                <a:ext uri="{FF2B5EF4-FFF2-40B4-BE49-F238E27FC236}">
                  <a16:creationId xmlns:a16="http://schemas.microsoft.com/office/drawing/2014/main" id="{5AFAF1FC-2CBE-47A0-A31C-E6BA819834C6}"/>
                </a:ext>
              </a:extLst>
            </p:cNvPr>
            <p:cNvSpPr txBox="1"/>
            <p:nvPr/>
          </p:nvSpPr>
          <p:spPr>
            <a:xfrm>
              <a:off x="9385385" y="2238285"/>
              <a:ext cx="128240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人类的进化</a:t>
              </a:r>
              <a:endParaRPr lang="en-US" sz="2000" dirty="0">
                <a:gradFill>
                  <a:gsLst>
                    <a:gs pos="2917">
                      <a:schemeClr val="tx1"/>
                    </a:gs>
                    <a:gs pos="30000">
                      <a:schemeClr val="tx1"/>
                    </a:gs>
                  </a:gsLst>
                  <a:lin ang="5400000" scaled="0"/>
                </a:gradFill>
              </a:endParaRPr>
            </a:p>
          </p:txBody>
        </p:sp>
        <p:pic>
          <p:nvPicPr>
            <p:cNvPr id="12" name="图片 11">
              <a:extLst>
                <a:ext uri="{FF2B5EF4-FFF2-40B4-BE49-F238E27FC236}">
                  <a16:creationId xmlns:a16="http://schemas.microsoft.com/office/drawing/2014/main" id="{D9D22F47-C176-4777-88D8-4D23A6EC3214}"/>
                </a:ext>
              </a:extLst>
            </p:cNvPr>
            <p:cNvPicPr>
              <a:picLocks noChangeAspect="1"/>
            </p:cNvPicPr>
            <p:nvPr/>
          </p:nvPicPr>
          <p:blipFill>
            <a:blip r:embed="rId6"/>
            <a:stretch>
              <a:fillRect/>
            </a:stretch>
          </p:blipFill>
          <p:spPr>
            <a:xfrm>
              <a:off x="6318534" y="2628095"/>
              <a:ext cx="1904716" cy="1898208"/>
            </a:xfrm>
            <a:prstGeom prst="rect">
              <a:avLst/>
            </a:prstGeom>
          </p:spPr>
        </p:pic>
        <p:sp>
          <p:nvSpPr>
            <p:cNvPr id="13" name="文本框 12">
              <a:extLst>
                <a:ext uri="{FF2B5EF4-FFF2-40B4-BE49-F238E27FC236}">
                  <a16:creationId xmlns:a16="http://schemas.microsoft.com/office/drawing/2014/main" id="{BB3E5F6D-5619-41E6-B1B9-962F34D76894}"/>
                </a:ext>
              </a:extLst>
            </p:cNvPr>
            <p:cNvSpPr txBox="1"/>
            <p:nvPr/>
          </p:nvSpPr>
          <p:spPr>
            <a:xfrm>
              <a:off x="6886171" y="2266482"/>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打游戏</a:t>
              </a:r>
              <a:endParaRPr lang="en-US" sz="2000" dirty="0">
                <a:gradFill>
                  <a:gsLst>
                    <a:gs pos="2917">
                      <a:schemeClr val="tx1"/>
                    </a:gs>
                    <a:gs pos="30000">
                      <a:schemeClr val="tx1"/>
                    </a:gs>
                  </a:gsLst>
                  <a:lin ang="5400000" scaled="0"/>
                </a:gradFill>
              </a:endParaRPr>
            </a:p>
          </p:txBody>
        </p:sp>
      </p:grpSp>
      <p:sp>
        <p:nvSpPr>
          <p:cNvPr id="15" name="文本框 14">
            <a:extLst>
              <a:ext uri="{FF2B5EF4-FFF2-40B4-BE49-F238E27FC236}">
                <a16:creationId xmlns:a16="http://schemas.microsoft.com/office/drawing/2014/main" id="{C0461517-7936-42CC-9D76-59BD95705664}"/>
              </a:ext>
            </a:extLst>
          </p:cNvPr>
          <p:cNvSpPr txBox="1"/>
          <p:nvPr/>
        </p:nvSpPr>
        <p:spPr>
          <a:xfrm>
            <a:off x="1083557" y="5548605"/>
            <a:ext cx="248550" cy="553998"/>
          </a:xfrm>
          <a:prstGeom prst="rect">
            <a:avLst/>
          </a:prstGeom>
          <a:noFill/>
        </p:spPr>
        <p:txBody>
          <a:bodyPr wrap="square" lIns="0" tIns="0" rIns="0" bIns="0" rtlCol="0">
            <a:spAutoFit/>
          </a:bodyPr>
          <a:lstStyle/>
          <a:p>
            <a:pPr algn="l"/>
            <a:r>
              <a:rPr lang="en-US" sz="36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42926821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F83F3F-4FF3-4D31-A3D5-DF60D7F9BF65}"/>
              </a:ext>
            </a:extLst>
          </p:cNvPr>
          <p:cNvSpPr>
            <a:spLocks noGrp="1"/>
          </p:cNvSpPr>
          <p:nvPr>
            <p:ph type="title"/>
          </p:nvPr>
        </p:nvSpPr>
        <p:spPr>
          <a:xfrm>
            <a:off x="2300913" y="7044"/>
            <a:ext cx="9144000" cy="1107996"/>
          </a:xfrm>
        </p:spPr>
        <p:txBody>
          <a:bodyPr/>
          <a:lstStyle/>
          <a:p>
            <a:br>
              <a:rPr lang="en-US" dirty="0"/>
            </a:br>
            <a:r>
              <a:rPr lang="zh-CN" altLang="en-US" b="0" dirty="0"/>
              <a:t>为了容易使用而设计的模块化算法</a:t>
            </a:r>
            <a:endParaRPr lang="en-US" dirty="0"/>
          </a:p>
        </p:txBody>
      </p:sp>
      <p:grpSp>
        <p:nvGrpSpPr>
          <p:cNvPr id="34" name="组合 33">
            <a:extLst>
              <a:ext uri="{FF2B5EF4-FFF2-40B4-BE49-F238E27FC236}">
                <a16:creationId xmlns:a16="http://schemas.microsoft.com/office/drawing/2014/main" id="{9F468CAC-00C4-4908-B200-D8F00D4750D9}"/>
              </a:ext>
            </a:extLst>
          </p:cNvPr>
          <p:cNvGrpSpPr/>
          <p:nvPr/>
        </p:nvGrpSpPr>
        <p:grpSpPr>
          <a:xfrm>
            <a:off x="846280" y="1438509"/>
            <a:ext cx="5190085" cy="2469129"/>
            <a:chOff x="1663618" y="4214840"/>
            <a:chExt cx="5190085" cy="2469129"/>
          </a:xfrm>
        </p:grpSpPr>
        <p:sp>
          <p:nvSpPr>
            <p:cNvPr id="35" name="矩形: 圆角 34">
              <a:extLst>
                <a:ext uri="{FF2B5EF4-FFF2-40B4-BE49-F238E27FC236}">
                  <a16:creationId xmlns:a16="http://schemas.microsoft.com/office/drawing/2014/main" id="{BBE73130-E784-470F-827F-163E54144F0B}"/>
                </a:ext>
              </a:extLst>
            </p:cNvPr>
            <p:cNvSpPr/>
            <p:nvPr/>
          </p:nvSpPr>
          <p:spPr>
            <a:xfrm>
              <a:off x="1663618" y="4214840"/>
              <a:ext cx="4901237" cy="2469129"/>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grpSp>
          <p:nvGrpSpPr>
            <p:cNvPr id="36" name="组合 35">
              <a:extLst>
                <a:ext uri="{FF2B5EF4-FFF2-40B4-BE49-F238E27FC236}">
                  <a16:creationId xmlns:a16="http://schemas.microsoft.com/office/drawing/2014/main" id="{2F4D8CE0-2787-4CC5-83AE-29EC4A9A8D61}"/>
                </a:ext>
              </a:extLst>
            </p:cNvPr>
            <p:cNvGrpSpPr/>
            <p:nvPr/>
          </p:nvGrpSpPr>
          <p:grpSpPr>
            <a:xfrm>
              <a:off x="2513125" y="4332469"/>
              <a:ext cx="4340578" cy="2242959"/>
              <a:chOff x="2513125" y="4332469"/>
              <a:chExt cx="4340578" cy="2242959"/>
            </a:xfrm>
          </p:grpSpPr>
          <p:sp>
            <p:nvSpPr>
              <p:cNvPr id="39" name="矩形: 圆角 38">
                <a:extLst>
                  <a:ext uri="{FF2B5EF4-FFF2-40B4-BE49-F238E27FC236}">
                    <a16:creationId xmlns:a16="http://schemas.microsoft.com/office/drawing/2014/main" id="{641A971D-E331-4FCE-A1E3-AF6B2B5811CF}"/>
                  </a:ext>
                </a:extLst>
              </p:cNvPr>
              <p:cNvSpPr/>
              <p:nvPr/>
            </p:nvSpPr>
            <p:spPr bwMode="auto">
              <a:xfrm>
                <a:off x="2513125" y="4332469"/>
                <a:ext cx="3264310" cy="1461061"/>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Graph</a:t>
                </a:r>
              </a:p>
            </p:txBody>
          </p:sp>
          <p:sp>
            <p:nvSpPr>
              <p:cNvPr id="40" name="矩形: 圆角 39">
                <a:extLst>
                  <a:ext uri="{FF2B5EF4-FFF2-40B4-BE49-F238E27FC236}">
                    <a16:creationId xmlns:a16="http://schemas.microsoft.com/office/drawing/2014/main" id="{C1EE3FB4-C717-46ED-8F26-74587DA4782C}"/>
                  </a:ext>
                </a:extLst>
              </p:cNvPr>
              <p:cNvSpPr/>
              <p:nvPr/>
            </p:nvSpPr>
            <p:spPr bwMode="auto">
              <a:xfrm>
                <a:off x="2513125" y="5934368"/>
                <a:ext cx="3264310" cy="641060"/>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Optimizer</a:t>
                </a:r>
              </a:p>
            </p:txBody>
          </p:sp>
          <p:cxnSp>
            <p:nvCxnSpPr>
              <p:cNvPr id="41" name="直接箭头连接符 40">
                <a:extLst>
                  <a:ext uri="{FF2B5EF4-FFF2-40B4-BE49-F238E27FC236}">
                    <a16:creationId xmlns:a16="http://schemas.microsoft.com/office/drawing/2014/main" id="{6C9E1C8F-746D-4E48-B18D-29AAF24E7764}"/>
                  </a:ext>
                </a:extLst>
              </p:cNvPr>
              <p:cNvCxnSpPr>
                <a:cxnSpLocks/>
              </p:cNvCxnSpPr>
              <p:nvPr/>
            </p:nvCxnSpPr>
            <p:spPr>
              <a:xfrm flipV="1">
                <a:off x="5856948" y="5616651"/>
                <a:ext cx="996755" cy="6382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文本框 36">
              <a:extLst>
                <a:ext uri="{FF2B5EF4-FFF2-40B4-BE49-F238E27FC236}">
                  <a16:creationId xmlns:a16="http://schemas.microsoft.com/office/drawing/2014/main" id="{6955D04B-0799-4AB6-86FC-0C3DB34F2864}"/>
                </a:ext>
              </a:extLst>
            </p:cNvPr>
            <p:cNvSpPr txBox="1"/>
            <p:nvPr/>
          </p:nvSpPr>
          <p:spPr>
            <a:xfrm>
              <a:off x="1768959" y="4418567"/>
              <a:ext cx="61395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Agent</a:t>
              </a:r>
            </a:p>
          </p:txBody>
        </p:sp>
        <p:sp>
          <p:nvSpPr>
            <p:cNvPr id="38" name="矩形: 圆角 37">
              <a:extLst>
                <a:ext uri="{FF2B5EF4-FFF2-40B4-BE49-F238E27FC236}">
                  <a16:creationId xmlns:a16="http://schemas.microsoft.com/office/drawing/2014/main" id="{61E215EB-BEC3-43CC-9DEF-AEDA94C19444}"/>
                </a:ext>
              </a:extLst>
            </p:cNvPr>
            <p:cNvSpPr/>
            <p:nvPr/>
          </p:nvSpPr>
          <p:spPr bwMode="auto">
            <a:xfrm>
              <a:off x="2765056" y="5062999"/>
              <a:ext cx="2795673" cy="553652"/>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UI" pitchFamily="34" charset="0"/>
                </a:rPr>
                <a:t>Policy Model</a:t>
              </a:r>
            </a:p>
          </p:txBody>
        </p:sp>
      </p:grpSp>
      <p:sp>
        <p:nvSpPr>
          <p:cNvPr id="42" name="矩形 41">
            <a:extLst>
              <a:ext uri="{FF2B5EF4-FFF2-40B4-BE49-F238E27FC236}">
                <a16:creationId xmlns:a16="http://schemas.microsoft.com/office/drawing/2014/main" id="{24FA4185-C2EE-4111-95FA-CA1AEB35820E}"/>
              </a:ext>
            </a:extLst>
          </p:cNvPr>
          <p:cNvSpPr/>
          <p:nvPr/>
        </p:nvSpPr>
        <p:spPr>
          <a:xfrm>
            <a:off x="6298711" y="1693760"/>
            <a:ext cx="5506278" cy="1323439"/>
          </a:xfrm>
          <a:prstGeom prst="rect">
            <a:avLst/>
          </a:prstGeom>
        </p:spPr>
        <p:txBody>
          <a:bodyPr wrap="square">
            <a:spAutoFit/>
          </a:bodyPr>
          <a:lstStyle/>
          <a:p>
            <a:r>
              <a:rPr lang="en-US" sz="2000" b="1" u="sng" dirty="0"/>
              <a:t>The policy optimizer </a:t>
            </a:r>
            <a:r>
              <a:rPr lang="en-US" sz="2000" u="sng" dirty="0"/>
              <a:t>is responsible for the performance-critical tasks of distributed sampling, parameter updates, and managing replay buffers. </a:t>
            </a:r>
          </a:p>
        </p:txBody>
      </p:sp>
      <p:pic>
        <p:nvPicPr>
          <p:cNvPr id="45" name="图片 44">
            <a:extLst>
              <a:ext uri="{FF2B5EF4-FFF2-40B4-BE49-F238E27FC236}">
                <a16:creationId xmlns:a16="http://schemas.microsoft.com/office/drawing/2014/main" id="{747DAE28-94DE-4B1B-873E-985F2302E0C8}"/>
              </a:ext>
            </a:extLst>
          </p:cNvPr>
          <p:cNvPicPr>
            <a:picLocks noChangeAspect="1"/>
          </p:cNvPicPr>
          <p:nvPr/>
        </p:nvPicPr>
        <p:blipFill>
          <a:blip r:embed="rId3"/>
          <a:stretch>
            <a:fillRect/>
          </a:stretch>
        </p:blipFill>
        <p:spPr>
          <a:xfrm>
            <a:off x="1146063" y="4318890"/>
            <a:ext cx="10172774" cy="1690700"/>
          </a:xfrm>
          <a:prstGeom prst="rect">
            <a:avLst/>
          </a:prstGeom>
        </p:spPr>
      </p:pic>
      <p:sp>
        <p:nvSpPr>
          <p:cNvPr id="46" name="文本框 45">
            <a:extLst>
              <a:ext uri="{FF2B5EF4-FFF2-40B4-BE49-F238E27FC236}">
                <a16:creationId xmlns:a16="http://schemas.microsoft.com/office/drawing/2014/main" id="{483DFB8E-EBA3-4C3D-B0C6-E2C96548E124}"/>
              </a:ext>
            </a:extLst>
          </p:cNvPr>
          <p:cNvSpPr txBox="1"/>
          <p:nvPr/>
        </p:nvSpPr>
        <p:spPr>
          <a:xfrm>
            <a:off x="1565572" y="6128419"/>
            <a:ext cx="9660835" cy="553998"/>
          </a:xfrm>
          <a:prstGeom prst="rect">
            <a:avLst/>
          </a:prstGeom>
          <a:noFill/>
        </p:spPr>
        <p:txBody>
          <a:bodyPr wrap="square" lIns="0" tIns="0" rIns="0" bIns="0" rtlCol="0">
            <a:spAutoFit/>
          </a:bodyPr>
          <a:lstStyle/>
          <a:p>
            <a:r>
              <a:rPr lang="en-US" sz="1800" i="1" dirty="0">
                <a:gradFill>
                  <a:gsLst>
                    <a:gs pos="2917">
                      <a:schemeClr val="tx1"/>
                    </a:gs>
                    <a:gs pos="30000">
                      <a:schemeClr val="tx1"/>
                    </a:gs>
                  </a:gsLst>
                  <a:lin ang="5400000" scaled="0"/>
                </a:gradFill>
              </a:rPr>
              <a:t>Figure </a:t>
            </a:r>
            <a:r>
              <a:rPr lang="en-US" altLang="zh-CN" sz="1800" i="1" dirty="0">
                <a:gradFill>
                  <a:gsLst>
                    <a:gs pos="2917">
                      <a:schemeClr val="tx1"/>
                    </a:gs>
                    <a:gs pos="30000">
                      <a:schemeClr val="tx1"/>
                    </a:gs>
                  </a:gsLst>
                  <a:lin ang="5400000" scaled="0"/>
                </a:gradFill>
              </a:rPr>
              <a:t>4</a:t>
            </a:r>
            <a:r>
              <a:rPr lang="en-US" sz="1800" i="1" dirty="0">
                <a:gradFill>
                  <a:gsLst>
                    <a:gs pos="2917">
                      <a:schemeClr val="tx1"/>
                    </a:gs>
                    <a:gs pos="30000">
                      <a:schemeClr val="tx1"/>
                    </a:gs>
                  </a:gsLst>
                  <a:lin ang="5400000" scaled="0"/>
                </a:gradFill>
              </a:rPr>
              <a:t>. </a:t>
            </a:r>
            <a:r>
              <a:rPr lang="en-US" sz="1800" i="1" dirty="0"/>
              <a:t>Pseudocode for four RLlib policy optimizer step methods. Each step() operates over a local policy graph and array of remote evaluator replicas.</a:t>
            </a:r>
            <a:endParaRPr lang="en-US" sz="180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274085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23A94B-E4D7-480D-871D-BA8CD637DA78}"/>
              </a:ext>
            </a:extLst>
          </p:cNvPr>
          <p:cNvSpPr>
            <a:spLocks noGrp="1"/>
          </p:cNvSpPr>
          <p:nvPr>
            <p:ph type="title"/>
          </p:nvPr>
        </p:nvSpPr>
        <p:spPr>
          <a:xfrm>
            <a:off x="3796805" y="352341"/>
            <a:ext cx="9144000" cy="553998"/>
          </a:xfrm>
        </p:spPr>
        <p:txBody>
          <a:bodyPr/>
          <a:lstStyle/>
          <a:p>
            <a:r>
              <a:rPr lang="zh-CN" altLang="en-US" dirty="0"/>
              <a:t>支持的强化学习算法</a:t>
            </a:r>
            <a:endParaRPr lang="en-US" dirty="0"/>
          </a:p>
        </p:txBody>
      </p:sp>
      <p:sp>
        <p:nvSpPr>
          <p:cNvPr id="6" name="文本框 5">
            <a:extLst>
              <a:ext uri="{FF2B5EF4-FFF2-40B4-BE49-F238E27FC236}">
                <a16:creationId xmlns:a16="http://schemas.microsoft.com/office/drawing/2014/main" id="{0A829F78-6E50-4DC6-AD62-9F492D1F8CA8}"/>
              </a:ext>
            </a:extLst>
          </p:cNvPr>
          <p:cNvSpPr txBox="1"/>
          <p:nvPr/>
        </p:nvSpPr>
        <p:spPr>
          <a:xfrm>
            <a:off x="606287" y="1046055"/>
            <a:ext cx="10979426" cy="674030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High throughput architectures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Distributed Prioritized Experience Replay(Ape-X-DQN, Ape-X-DDPG)</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Importance Weighted Actor-Learner Architecture(IMPALA) </a:t>
            </a: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Gradient-based</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Advantage Actor-Critic(A2C, A3C)</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Deep Deterministic Policy Gradients(DDPG, TD3)</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Deep Q Networks(DQN, Rainbow)</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Policy Gradients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Proximal Policy Optimization(PPO, APPO)</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Soft Actor-Critic(SAC)</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Single player </a:t>
            </a:r>
            <a:r>
              <a:rPr lang="en-US" sz="1800" dirty="0" err="1">
                <a:gradFill>
                  <a:gsLst>
                    <a:gs pos="2917">
                      <a:schemeClr val="tx1"/>
                    </a:gs>
                    <a:gs pos="30000">
                      <a:schemeClr val="tx1"/>
                    </a:gs>
                  </a:gsLst>
                  <a:lin ang="5400000" scaled="0"/>
                </a:gradFill>
              </a:rPr>
              <a:t>AlphaZero</a:t>
            </a:r>
            <a:endParaRPr lang="en-US" sz="1800" dirty="0">
              <a:gradFill>
                <a:gsLst>
                  <a:gs pos="2917">
                    <a:schemeClr val="tx1"/>
                  </a:gs>
                  <a:gs pos="30000">
                    <a:schemeClr val="tx1"/>
                  </a:gs>
                </a:gsLst>
                <a:lin ang="5400000" scaled="0"/>
              </a:gradFill>
            </a:endParaRPr>
          </a:p>
          <a:p>
            <a:pPr lvl="1"/>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Derivative-free</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Augment Random Search(ARS)</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Evolution Strategies</a:t>
            </a:r>
          </a:p>
          <a:p>
            <a:pPr algn="l"/>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Multi-agent</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Monotonic Value Function Factorization(QMIX, VDN, IQN)</a:t>
            </a:r>
          </a:p>
          <a:p>
            <a:pPr marL="800083" lvl="1" indent="-342900">
              <a:buFont typeface="Arial" panose="020B0604020202020204" pitchFamily="34" charset="0"/>
              <a:buChar char="•"/>
            </a:pPr>
            <a:r>
              <a:rPr lang="en-US" sz="1800" dirty="0">
                <a:gradFill>
                  <a:gsLst>
                    <a:gs pos="2917">
                      <a:schemeClr val="tx1"/>
                    </a:gs>
                    <a:gs pos="30000">
                      <a:schemeClr val="tx1"/>
                    </a:gs>
                  </a:gsLst>
                  <a:lin ang="5400000" scaled="0"/>
                </a:gradFill>
              </a:rPr>
              <a:t>MADDPG</a:t>
            </a:r>
          </a:p>
          <a:p>
            <a:pPr algn="l"/>
            <a:endParaRPr lang="en-US" sz="2000" dirty="0"/>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a:p>
            <a:pPr marL="800083" lvl="1" indent="-34290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图片 2">
            <a:extLst>
              <a:ext uri="{FF2B5EF4-FFF2-40B4-BE49-F238E27FC236}">
                <a16:creationId xmlns:a16="http://schemas.microsoft.com/office/drawing/2014/main" id="{DA35ED43-FBB3-4A1F-A089-ED355A387F40}"/>
              </a:ext>
            </a:extLst>
          </p:cNvPr>
          <p:cNvPicPr>
            <a:picLocks noChangeAspect="1"/>
          </p:cNvPicPr>
          <p:nvPr/>
        </p:nvPicPr>
        <p:blipFill>
          <a:blip r:embed="rId2"/>
          <a:stretch>
            <a:fillRect/>
          </a:stretch>
        </p:blipFill>
        <p:spPr>
          <a:xfrm>
            <a:off x="7062298" y="2722041"/>
            <a:ext cx="4568802" cy="2531499"/>
          </a:xfrm>
          <a:prstGeom prst="rect">
            <a:avLst/>
          </a:prstGeom>
        </p:spPr>
      </p:pic>
    </p:spTree>
    <p:extLst>
      <p:ext uri="{BB962C8B-B14F-4D97-AF65-F5344CB8AC3E}">
        <p14:creationId xmlns:p14="http://schemas.microsoft.com/office/powerpoint/2010/main" val="42402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F7271-429B-480B-A139-7967E82DCDED}"/>
              </a:ext>
            </a:extLst>
          </p:cNvPr>
          <p:cNvSpPr>
            <a:spLocks noGrp="1"/>
          </p:cNvSpPr>
          <p:nvPr>
            <p:ph type="title"/>
          </p:nvPr>
        </p:nvSpPr>
        <p:spPr>
          <a:xfrm>
            <a:off x="2967539" y="502049"/>
            <a:ext cx="9144000" cy="553998"/>
          </a:xfrm>
        </p:spPr>
        <p:txBody>
          <a:bodyPr/>
          <a:lstStyle/>
          <a:p>
            <a:r>
              <a:rPr lang="zh-CN" altLang="en-US" dirty="0"/>
              <a:t>支持的复杂的环境</a:t>
            </a:r>
            <a:endParaRPr lang="en-US" dirty="0"/>
          </a:p>
        </p:txBody>
      </p:sp>
      <p:pic>
        <p:nvPicPr>
          <p:cNvPr id="3" name="图片 2">
            <a:extLst>
              <a:ext uri="{FF2B5EF4-FFF2-40B4-BE49-F238E27FC236}">
                <a16:creationId xmlns:a16="http://schemas.microsoft.com/office/drawing/2014/main" id="{17EE6D3B-81AE-4502-A6F6-2CF5D4A597D5}"/>
              </a:ext>
            </a:extLst>
          </p:cNvPr>
          <p:cNvPicPr>
            <a:picLocks noChangeAspect="1"/>
          </p:cNvPicPr>
          <p:nvPr/>
        </p:nvPicPr>
        <p:blipFill>
          <a:blip r:embed="rId2"/>
          <a:stretch>
            <a:fillRect/>
          </a:stretch>
        </p:blipFill>
        <p:spPr>
          <a:xfrm>
            <a:off x="2005564" y="1213931"/>
            <a:ext cx="7206590" cy="5486541"/>
          </a:xfrm>
          <a:prstGeom prst="rect">
            <a:avLst/>
          </a:prstGeom>
        </p:spPr>
      </p:pic>
    </p:spTree>
    <p:extLst>
      <p:ext uri="{BB962C8B-B14F-4D97-AF65-F5344CB8AC3E}">
        <p14:creationId xmlns:p14="http://schemas.microsoft.com/office/powerpoint/2010/main" val="3983937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41FC5-B53F-4AF4-ABF5-928BE8519FE5}"/>
              </a:ext>
            </a:extLst>
          </p:cNvPr>
          <p:cNvSpPr>
            <a:spLocks noGrp="1"/>
          </p:cNvSpPr>
          <p:nvPr>
            <p:ph type="title"/>
          </p:nvPr>
        </p:nvSpPr>
        <p:spPr>
          <a:xfrm>
            <a:off x="3489559" y="409297"/>
            <a:ext cx="9144000" cy="553998"/>
          </a:xfrm>
        </p:spPr>
        <p:txBody>
          <a:bodyPr/>
          <a:lstStyle/>
          <a:p>
            <a:r>
              <a:rPr lang="zh-CN" altLang="en-US" dirty="0"/>
              <a:t>快速的序列化和反序列话</a:t>
            </a:r>
            <a:endParaRPr lang="en-US" dirty="0"/>
          </a:p>
        </p:txBody>
      </p:sp>
      <p:sp>
        <p:nvSpPr>
          <p:cNvPr id="3" name="矩形 2">
            <a:extLst>
              <a:ext uri="{FF2B5EF4-FFF2-40B4-BE49-F238E27FC236}">
                <a16:creationId xmlns:a16="http://schemas.microsoft.com/office/drawing/2014/main" id="{5CB7547D-B9DC-41E4-9AFD-74AA81B07763}"/>
              </a:ext>
            </a:extLst>
          </p:cNvPr>
          <p:cNvSpPr/>
          <p:nvPr/>
        </p:nvSpPr>
        <p:spPr>
          <a:xfrm>
            <a:off x="509261" y="1209089"/>
            <a:ext cx="10912219" cy="635559"/>
          </a:xfrm>
          <a:prstGeom prst="rect">
            <a:avLst/>
          </a:prstGeom>
        </p:spPr>
        <p:txBody>
          <a:bodyPr wrap="square">
            <a:spAutoFit/>
          </a:bodyPr>
          <a:lstStyle/>
          <a:p>
            <a:r>
              <a:rPr lang="en-US" u="sng" dirty="0">
                <a:solidFill>
                  <a:srgbClr val="212529"/>
                </a:solidFill>
                <a:latin typeface="-apple-system"/>
              </a:rPr>
              <a:t>Serialization and deserialization are </a:t>
            </a:r>
            <a:r>
              <a:rPr lang="en-US" b="1" u="sng" dirty="0">
                <a:solidFill>
                  <a:srgbClr val="212529"/>
                </a:solidFill>
                <a:latin typeface="-apple-system"/>
              </a:rPr>
              <a:t>bottlenecks in parallel and distributed computing</a:t>
            </a:r>
            <a:r>
              <a:rPr lang="en-US" u="sng" dirty="0">
                <a:solidFill>
                  <a:srgbClr val="212529"/>
                </a:solidFill>
                <a:latin typeface="-apple-system"/>
              </a:rPr>
              <a:t>, especially in machine learning applications with large objects and large quantities of data.</a:t>
            </a:r>
            <a:endParaRPr lang="en-US" u="sng" dirty="0"/>
          </a:p>
        </p:txBody>
      </p:sp>
      <p:sp>
        <p:nvSpPr>
          <p:cNvPr id="4" name="矩形 3">
            <a:extLst>
              <a:ext uri="{FF2B5EF4-FFF2-40B4-BE49-F238E27FC236}">
                <a16:creationId xmlns:a16="http://schemas.microsoft.com/office/drawing/2014/main" id="{77FCB6D4-D66A-4012-950F-81551B341713}"/>
              </a:ext>
            </a:extLst>
          </p:cNvPr>
          <p:cNvSpPr/>
          <p:nvPr/>
        </p:nvSpPr>
        <p:spPr>
          <a:xfrm>
            <a:off x="509261" y="1959626"/>
            <a:ext cx="11480170" cy="1722010"/>
          </a:xfrm>
          <a:prstGeom prst="rect">
            <a:avLst/>
          </a:prstGeom>
        </p:spPr>
        <p:txBody>
          <a:bodyPr wrap="square">
            <a:spAutoFit/>
          </a:bodyPr>
          <a:lstStyle/>
          <a:p>
            <a:pPr marL="285750" indent="-285750">
              <a:buFont typeface="Arial" panose="020B0604020202020204" pitchFamily="34" charset="0"/>
              <a:buChar char="•"/>
            </a:pPr>
            <a:r>
              <a:rPr lang="en-US" dirty="0">
                <a:solidFill>
                  <a:srgbClr val="212529"/>
                </a:solidFill>
                <a:latin typeface="-apple-system"/>
              </a:rPr>
              <a:t>Goals</a:t>
            </a:r>
          </a:p>
          <a:p>
            <a:pPr marL="742933" lvl="1" indent="-285750">
              <a:buFont typeface="Arial" panose="020B0604020202020204" pitchFamily="34" charset="0"/>
              <a:buChar char="•"/>
            </a:pPr>
            <a:r>
              <a:rPr lang="en-US" dirty="0">
                <a:solidFill>
                  <a:srgbClr val="212529"/>
                </a:solidFill>
                <a:latin typeface="-apple-system"/>
              </a:rPr>
              <a:t>Very efficient with </a:t>
            </a:r>
            <a:r>
              <a:rPr lang="en-US" b="1" dirty="0">
                <a:solidFill>
                  <a:srgbClr val="212529"/>
                </a:solidFill>
                <a:latin typeface="-apple-system"/>
              </a:rPr>
              <a:t>large numerical data</a:t>
            </a:r>
            <a:r>
              <a:rPr lang="en-US" dirty="0">
                <a:solidFill>
                  <a:srgbClr val="212529"/>
                </a:solidFill>
                <a:latin typeface="-apple-system"/>
              </a:rPr>
              <a:t> (</a:t>
            </a:r>
            <a:r>
              <a:rPr lang="en-US" sz="1600" dirty="0">
                <a:solidFill>
                  <a:srgbClr val="212529"/>
                </a:solidFill>
                <a:latin typeface="-apple-system"/>
              </a:rPr>
              <a:t>e.g. </a:t>
            </a:r>
            <a:r>
              <a:rPr lang="en-US" sz="1600" dirty="0" err="1">
                <a:solidFill>
                  <a:srgbClr val="212529"/>
                </a:solidFill>
                <a:latin typeface="-apple-system"/>
              </a:rPr>
              <a:t>Numpy</a:t>
            </a:r>
            <a:r>
              <a:rPr lang="en-US" sz="1600" dirty="0">
                <a:solidFill>
                  <a:srgbClr val="212529"/>
                </a:solidFill>
                <a:latin typeface="-apple-system"/>
              </a:rPr>
              <a:t> arrays and Pandas </a:t>
            </a:r>
            <a:r>
              <a:rPr lang="en-US" sz="1600" dirty="0" err="1">
                <a:solidFill>
                  <a:srgbClr val="212529"/>
                </a:solidFill>
                <a:latin typeface="-apple-system"/>
              </a:rPr>
              <a:t>dataframes</a:t>
            </a:r>
            <a:r>
              <a:rPr lang="en-US" dirty="0">
                <a:solidFill>
                  <a:srgbClr val="212529"/>
                </a:solidFill>
                <a:latin typeface="-apple-system"/>
              </a:rPr>
              <a:t>)</a:t>
            </a:r>
          </a:p>
          <a:p>
            <a:pPr marL="742933" lvl="1" indent="-285750">
              <a:buFont typeface="Arial" panose="020B0604020202020204" pitchFamily="34" charset="0"/>
              <a:buChar char="•"/>
            </a:pPr>
            <a:r>
              <a:rPr lang="en-US" dirty="0">
                <a:solidFill>
                  <a:srgbClr val="212529"/>
                </a:solidFill>
                <a:latin typeface="-apple-system"/>
              </a:rPr>
              <a:t>As fast as Pickle for </a:t>
            </a:r>
            <a:r>
              <a:rPr lang="en-US" b="1" dirty="0">
                <a:solidFill>
                  <a:srgbClr val="212529"/>
                </a:solidFill>
                <a:latin typeface="-apple-system"/>
              </a:rPr>
              <a:t>general Python types</a:t>
            </a:r>
            <a:endParaRPr lang="en-US" dirty="0">
              <a:solidFill>
                <a:srgbClr val="212529"/>
              </a:solidFill>
              <a:latin typeface="-apple-system"/>
            </a:endParaRPr>
          </a:p>
          <a:p>
            <a:pPr marL="742933" lvl="1" indent="-285750">
              <a:buFont typeface="Arial" panose="020B0604020202020204" pitchFamily="34" charset="0"/>
              <a:buChar char="•"/>
            </a:pPr>
            <a:r>
              <a:rPr lang="en-US" dirty="0">
                <a:solidFill>
                  <a:srgbClr val="212529"/>
                </a:solidFill>
                <a:latin typeface="-apple-system"/>
              </a:rPr>
              <a:t>Compatible with </a:t>
            </a:r>
            <a:r>
              <a:rPr lang="en-US" b="1" dirty="0">
                <a:solidFill>
                  <a:srgbClr val="212529"/>
                </a:solidFill>
                <a:latin typeface="-apple-system"/>
              </a:rPr>
              <a:t>shared memory </a:t>
            </a:r>
            <a:r>
              <a:rPr lang="en-US" dirty="0">
                <a:solidFill>
                  <a:srgbClr val="212529"/>
                </a:solidFill>
                <a:latin typeface="-apple-system"/>
              </a:rPr>
              <a:t>(allowing multiple processes to use the same data without copying it)</a:t>
            </a:r>
          </a:p>
          <a:p>
            <a:pPr marL="742933" lvl="1" indent="-285750">
              <a:buFont typeface="Arial" panose="020B0604020202020204" pitchFamily="34" charset="0"/>
              <a:buChar char="•"/>
            </a:pPr>
            <a:r>
              <a:rPr lang="en-US" b="1" dirty="0">
                <a:solidFill>
                  <a:srgbClr val="212529"/>
                </a:solidFill>
                <a:latin typeface="-apple-system"/>
              </a:rPr>
              <a:t>Deserialization</a:t>
            </a:r>
            <a:r>
              <a:rPr lang="en-US" dirty="0">
                <a:solidFill>
                  <a:srgbClr val="212529"/>
                </a:solidFill>
                <a:latin typeface="-apple-system"/>
              </a:rPr>
              <a:t> should be extremely fast (e.g. streaming)</a:t>
            </a:r>
          </a:p>
          <a:p>
            <a:pPr marL="742933" lvl="1" indent="-285750">
              <a:buFont typeface="Arial" panose="020B0604020202020204" pitchFamily="34" charset="0"/>
              <a:buChar char="•"/>
            </a:pPr>
            <a:r>
              <a:rPr lang="en-US" b="1" dirty="0">
                <a:solidFill>
                  <a:srgbClr val="212529"/>
                </a:solidFill>
                <a:latin typeface="-apple-system"/>
              </a:rPr>
              <a:t>language independent</a:t>
            </a:r>
            <a:endParaRPr lang="en-US" b="0" i="0" dirty="0">
              <a:solidFill>
                <a:srgbClr val="212529"/>
              </a:solidFill>
              <a:effectLst/>
              <a:latin typeface="-apple-system"/>
            </a:endParaRPr>
          </a:p>
        </p:txBody>
      </p:sp>
      <p:pic>
        <p:nvPicPr>
          <p:cNvPr id="5" name="图片 4">
            <a:extLst>
              <a:ext uri="{FF2B5EF4-FFF2-40B4-BE49-F238E27FC236}">
                <a16:creationId xmlns:a16="http://schemas.microsoft.com/office/drawing/2014/main" id="{27F76784-70AF-4801-8EAE-258F0F5B4243}"/>
              </a:ext>
            </a:extLst>
          </p:cNvPr>
          <p:cNvPicPr>
            <a:picLocks noChangeAspect="1"/>
          </p:cNvPicPr>
          <p:nvPr/>
        </p:nvPicPr>
        <p:blipFill>
          <a:blip r:embed="rId3"/>
          <a:stretch>
            <a:fillRect/>
          </a:stretch>
        </p:blipFill>
        <p:spPr>
          <a:xfrm>
            <a:off x="102783" y="4407294"/>
            <a:ext cx="6203564" cy="2066443"/>
          </a:xfrm>
          <a:prstGeom prst="rect">
            <a:avLst/>
          </a:prstGeom>
        </p:spPr>
      </p:pic>
      <p:pic>
        <p:nvPicPr>
          <p:cNvPr id="6" name="图片 5">
            <a:extLst>
              <a:ext uri="{FF2B5EF4-FFF2-40B4-BE49-F238E27FC236}">
                <a16:creationId xmlns:a16="http://schemas.microsoft.com/office/drawing/2014/main" id="{B32E0C64-5127-44E6-9723-D2817B0697A7}"/>
              </a:ext>
            </a:extLst>
          </p:cNvPr>
          <p:cNvPicPr>
            <a:picLocks noChangeAspect="1"/>
          </p:cNvPicPr>
          <p:nvPr/>
        </p:nvPicPr>
        <p:blipFill>
          <a:blip r:embed="rId4"/>
          <a:stretch>
            <a:fillRect/>
          </a:stretch>
        </p:blipFill>
        <p:spPr>
          <a:xfrm>
            <a:off x="6306347" y="4407294"/>
            <a:ext cx="5954429" cy="2002629"/>
          </a:xfrm>
          <a:prstGeom prst="rect">
            <a:avLst/>
          </a:prstGeom>
        </p:spPr>
      </p:pic>
    </p:spTree>
    <p:extLst>
      <p:ext uri="{BB962C8B-B14F-4D97-AF65-F5344CB8AC3E}">
        <p14:creationId xmlns:p14="http://schemas.microsoft.com/office/powerpoint/2010/main" val="2758946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BA623-AC96-4A00-BD10-2710EEDD7DC7}"/>
              </a:ext>
            </a:extLst>
          </p:cNvPr>
          <p:cNvSpPr>
            <a:spLocks noGrp="1"/>
          </p:cNvSpPr>
          <p:nvPr>
            <p:ph type="title"/>
          </p:nvPr>
        </p:nvSpPr>
        <p:spPr>
          <a:xfrm>
            <a:off x="3476487" y="303028"/>
            <a:ext cx="9144000" cy="553998"/>
          </a:xfrm>
        </p:spPr>
        <p:txBody>
          <a:bodyPr/>
          <a:lstStyle/>
          <a:p>
            <a:r>
              <a:rPr lang="zh-CN" altLang="en-US" dirty="0"/>
              <a:t>快速的序列化和反序列话</a:t>
            </a:r>
            <a:endParaRPr lang="en-US" dirty="0"/>
          </a:p>
        </p:txBody>
      </p:sp>
      <p:sp>
        <p:nvSpPr>
          <p:cNvPr id="5" name="文本框 4">
            <a:extLst>
              <a:ext uri="{FF2B5EF4-FFF2-40B4-BE49-F238E27FC236}">
                <a16:creationId xmlns:a16="http://schemas.microsoft.com/office/drawing/2014/main" id="{91DB4C1C-5A90-480F-9E22-1D350D3871DE}"/>
              </a:ext>
            </a:extLst>
          </p:cNvPr>
          <p:cNvSpPr txBox="1"/>
          <p:nvPr/>
        </p:nvSpPr>
        <p:spPr>
          <a:xfrm>
            <a:off x="698577" y="1175657"/>
            <a:ext cx="11211339" cy="27522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a:t>Making </a:t>
            </a:r>
            <a:r>
              <a:rPr lang="en-US" b="1" dirty="0"/>
              <a:t>deserialization</a:t>
            </a:r>
            <a:r>
              <a:rPr lang="en-US" dirty="0"/>
              <a:t> fast is important. </a:t>
            </a:r>
          </a:p>
          <a:p>
            <a:pPr marL="742933" lvl="1" indent="-285750">
              <a:buFont typeface="Arial" panose="020B0604020202020204" pitchFamily="34" charset="0"/>
              <a:buChar char="•"/>
            </a:pPr>
            <a:r>
              <a:rPr lang="en-US" dirty="0"/>
              <a:t>An object may be serialized once and then deserialized many times</a:t>
            </a:r>
          </a:p>
          <a:p>
            <a:pPr marL="742933" lvl="1" indent="-285750">
              <a:buFont typeface="Arial" panose="020B0604020202020204" pitchFamily="34" charset="0"/>
              <a:buChar char="•"/>
            </a:pPr>
            <a:r>
              <a:rPr lang="en-US" dirty="0"/>
              <a:t>A common pattern is for many objects to be serialized in parallel and then aggregated and deserialized one at a time on a single worker making deserialization the bottleneck</a:t>
            </a:r>
          </a:p>
          <a:p>
            <a:pPr marL="285750" indent="-285750">
              <a:buFont typeface="Arial" panose="020B0604020202020204" pitchFamily="34" charset="0"/>
              <a:buChar char="•"/>
            </a:pPr>
            <a:r>
              <a:rPr lang="en-US" dirty="0"/>
              <a:t>Deserialization is fast and barely visible</a:t>
            </a:r>
          </a:p>
          <a:p>
            <a:pPr marL="742933" lvl="1" indent="-285750">
              <a:buFont typeface="Arial" panose="020B0604020202020204" pitchFamily="34" charset="0"/>
              <a:buChar char="•"/>
            </a:pPr>
            <a:r>
              <a:rPr lang="en-US" b="1" dirty="0"/>
              <a:t>Using only the schema, can compute the offsets of each value in the data blob without scanning through the data blob</a:t>
            </a:r>
            <a:r>
              <a:rPr lang="en-US" dirty="0"/>
              <a:t> (unlike Pickle, this is what enables fast deserialization)</a:t>
            </a:r>
          </a:p>
          <a:p>
            <a:pPr marL="742933" lvl="1" indent="-285750">
              <a:buFont typeface="Arial" panose="020B0604020202020204" pitchFamily="34" charset="0"/>
              <a:buChar char="•"/>
            </a:pPr>
            <a:r>
              <a:rPr lang="en-US" dirty="0"/>
              <a:t>Avoid copying or otherwise converting large arrays and other values during deserialization(the savings largely come from the lack of memory movement)</a:t>
            </a:r>
          </a:p>
          <a:p>
            <a:pPr marL="742933" lvl="1" indent="-285750">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7" name="图片 6">
            <a:extLst>
              <a:ext uri="{FF2B5EF4-FFF2-40B4-BE49-F238E27FC236}">
                <a16:creationId xmlns:a16="http://schemas.microsoft.com/office/drawing/2014/main" id="{781B36AB-3B9E-4EAA-A7F2-C320F09E164F}"/>
              </a:ext>
            </a:extLst>
          </p:cNvPr>
          <p:cNvPicPr>
            <a:picLocks noChangeAspect="1"/>
          </p:cNvPicPr>
          <p:nvPr/>
        </p:nvPicPr>
        <p:blipFill>
          <a:blip r:embed="rId2"/>
          <a:stretch>
            <a:fillRect/>
          </a:stretch>
        </p:blipFill>
        <p:spPr>
          <a:xfrm>
            <a:off x="8147552" y="3558657"/>
            <a:ext cx="2909652" cy="3233705"/>
          </a:xfrm>
          <a:prstGeom prst="rect">
            <a:avLst/>
          </a:prstGeom>
        </p:spPr>
      </p:pic>
      <p:pic>
        <p:nvPicPr>
          <p:cNvPr id="8" name="图片 7">
            <a:extLst>
              <a:ext uri="{FF2B5EF4-FFF2-40B4-BE49-F238E27FC236}">
                <a16:creationId xmlns:a16="http://schemas.microsoft.com/office/drawing/2014/main" id="{6A10884C-DD72-42FE-ADA3-EDA654F906FF}"/>
              </a:ext>
            </a:extLst>
          </p:cNvPr>
          <p:cNvPicPr>
            <a:picLocks noChangeAspect="1"/>
          </p:cNvPicPr>
          <p:nvPr/>
        </p:nvPicPr>
        <p:blipFill>
          <a:blip r:embed="rId3"/>
          <a:stretch>
            <a:fillRect/>
          </a:stretch>
        </p:blipFill>
        <p:spPr>
          <a:xfrm>
            <a:off x="1075250" y="4424586"/>
            <a:ext cx="5107447" cy="475446"/>
          </a:xfrm>
          <a:prstGeom prst="rect">
            <a:avLst/>
          </a:prstGeom>
        </p:spPr>
      </p:pic>
      <p:cxnSp>
        <p:nvCxnSpPr>
          <p:cNvPr id="11" name="直接箭头连接符 10">
            <a:extLst>
              <a:ext uri="{FF2B5EF4-FFF2-40B4-BE49-F238E27FC236}">
                <a16:creationId xmlns:a16="http://schemas.microsoft.com/office/drawing/2014/main" id="{61389712-C68B-4195-94AD-A1F37C300FCE}"/>
              </a:ext>
            </a:extLst>
          </p:cNvPr>
          <p:cNvCxnSpPr/>
          <p:nvPr/>
        </p:nvCxnSpPr>
        <p:spPr>
          <a:xfrm>
            <a:off x="6605262" y="4662309"/>
            <a:ext cx="9882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328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70FFC1C-5B2A-4095-B987-6AFCEEA7B630}"/>
              </a:ext>
            </a:extLst>
          </p:cNvPr>
          <p:cNvSpPr txBox="1">
            <a:spLocks/>
          </p:cNvSpPr>
          <p:nvPr/>
        </p:nvSpPr>
        <p:spPr>
          <a:xfrm>
            <a:off x="3757339" y="689355"/>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1"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zh-CN" altLang="en-US" dirty="0"/>
              <a:t>不同通信框架的速度评测</a:t>
            </a:r>
            <a:endParaRPr lang="en-US" dirty="0"/>
          </a:p>
        </p:txBody>
      </p:sp>
      <p:sp>
        <p:nvSpPr>
          <p:cNvPr id="6" name="矩形: 圆角 5">
            <a:extLst>
              <a:ext uri="{FF2B5EF4-FFF2-40B4-BE49-F238E27FC236}">
                <a16:creationId xmlns:a16="http://schemas.microsoft.com/office/drawing/2014/main" id="{DF9B641D-0721-4ABD-B199-6C2911144129}"/>
              </a:ext>
            </a:extLst>
          </p:cNvPr>
          <p:cNvSpPr/>
          <p:nvPr/>
        </p:nvSpPr>
        <p:spPr bwMode="auto">
          <a:xfrm>
            <a:off x="614995" y="5454032"/>
            <a:ext cx="2281954" cy="542166"/>
          </a:xfrm>
          <a:prstGeom prst="roundRect">
            <a:avLst/>
          </a:prstGeom>
          <a:noFill/>
          <a:ln>
            <a:prstDash val="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矩形: 圆角 7">
            <a:extLst>
              <a:ext uri="{FF2B5EF4-FFF2-40B4-BE49-F238E27FC236}">
                <a16:creationId xmlns:a16="http://schemas.microsoft.com/office/drawing/2014/main" id="{50E7B816-0DDE-4AE2-A0D0-AC28D7A63180}"/>
              </a:ext>
            </a:extLst>
          </p:cNvPr>
          <p:cNvSpPr/>
          <p:nvPr/>
        </p:nvSpPr>
        <p:spPr bwMode="auto">
          <a:xfrm>
            <a:off x="6711277" y="3511943"/>
            <a:ext cx="2359895" cy="712099"/>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7" name="图表 6">
            <a:extLst>
              <a:ext uri="{FF2B5EF4-FFF2-40B4-BE49-F238E27FC236}">
                <a16:creationId xmlns:a16="http://schemas.microsoft.com/office/drawing/2014/main" id="{82476A67-3700-467E-B138-D63F00937A21}"/>
              </a:ext>
            </a:extLst>
          </p:cNvPr>
          <p:cNvGraphicFramePr>
            <a:graphicFrameLocks/>
          </p:cNvGraphicFramePr>
          <p:nvPr>
            <p:extLst>
              <p:ext uri="{D42A27DB-BD31-4B8C-83A1-F6EECF244321}">
                <p14:modId xmlns:p14="http://schemas.microsoft.com/office/powerpoint/2010/main" val="2560000121"/>
              </p:ext>
            </p:extLst>
          </p:nvPr>
        </p:nvGraphicFramePr>
        <p:xfrm>
          <a:off x="6439128" y="2034355"/>
          <a:ext cx="5731576" cy="4246297"/>
        </p:xfrm>
        <a:graphic>
          <a:graphicData uri="http://schemas.openxmlformats.org/drawingml/2006/chart">
            <c:chart xmlns:c="http://schemas.openxmlformats.org/drawingml/2006/chart" xmlns:r="http://schemas.openxmlformats.org/officeDocument/2006/relationships" r:id="rId2"/>
          </a:graphicData>
        </a:graphic>
      </p:graphicFrame>
      <p:sp>
        <p:nvSpPr>
          <p:cNvPr id="9" name="文本框 8">
            <a:extLst>
              <a:ext uri="{FF2B5EF4-FFF2-40B4-BE49-F238E27FC236}">
                <a16:creationId xmlns:a16="http://schemas.microsoft.com/office/drawing/2014/main" id="{B883AB20-9D8E-4194-8C69-B2A4138F361F}"/>
              </a:ext>
            </a:extLst>
          </p:cNvPr>
          <p:cNvSpPr txBox="1"/>
          <p:nvPr/>
        </p:nvSpPr>
        <p:spPr>
          <a:xfrm>
            <a:off x="4191675" y="6409984"/>
            <a:ext cx="4027898" cy="307777"/>
          </a:xfrm>
          <a:prstGeom prst="rect">
            <a:avLst/>
          </a:prstGeom>
          <a:noFill/>
        </p:spPr>
        <p:txBody>
          <a:bodyPr wrap="none" lIns="0" tIns="0" rIns="0" bIns="0" rtlCol="0">
            <a:spAutoFit/>
          </a:bodyPr>
          <a:lstStyle/>
          <a:p>
            <a:pPr algn="l"/>
            <a:r>
              <a:rPr lang="en-US" sz="2000" i="1" dirty="0">
                <a:gradFill>
                  <a:gsLst>
                    <a:gs pos="2917">
                      <a:schemeClr val="tx1"/>
                    </a:gs>
                    <a:gs pos="30000">
                      <a:schemeClr val="tx1"/>
                    </a:gs>
                  </a:gsLst>
                  <a:lin ang="5400000" scaled="0"/>
                </a:gradFill>
              </a:rPr>
              <a:t>The speed of transferring 1GB data.</a:t>
            </a:r>
          </a:p>
        </p:txBody>
      </p:sp>
      <p:graphicFrame>
        <p:nvGraphicFramePr>
          <p:cNvPr id="10" name="图表 9">
            <a:extLst>
              <a:ext uri="{FF2B5EF4-FFF2-40B4-BE49-F238E27FC236}">
                <a16:creationId xmlns:a16="http://schemas.microsoft.com/office/drawing/2014/main" id="{CCB4C5A4-CF65-4AE4-90F1-464EE0C8BC9A}"/>
              </a:ext>
            </a:extLst>
          </p:cNvPr>
          <p:cNvGraphicFramePr>
            <a:graphicFrameLocks/>
          </p:cNvGraphicFramePr>
          <p:nvPr>
            <p:extLst>
              <p:ext uri="{D42A27DB-BD31-4B8C-83A1-F6EECF244321}">
                <p14:modId xmlns:p14="http://schemas.microsoft.com/office/powerpoint/2010/main" val="4288095052"/>
              </p:ext>
            </p:extLst>
          </p:nvPr>
        </p:nvGraphicFramePr>
        <p:xfrm>
          <a:off x="278296" y="1982147"/>
          <a:ext cx="6357758" cy="4271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366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195D59-AEC4-4362-99B1-B14C6D7EE8D0}"/>
              </a:ext>
            </a:extLst>
          </p:cNvPr>
          <p:cNvSpPr>
            <a:spLocks noGrp="1"/>
          </p:cNvSpPr>
          <p:nvPr>
            <p:ph type="title"/>
          </p:nvPr>
        </p:nvSpPr>
        <p:spPr>
          <a:xfrm>
            <a:off x="583095" y="1165801"/>
            <a:ext cx="9144000" cy="553998"/>
          </a:xfrm>
        </p:spPr>
        <p:txBody>
          <a:bodyPr/>
          <a:lstStyle/>
          <a:p>
            <a:r>
              <a:rPr lang="en-US" dirty="0" err="1"/>
              <a:t>RL</a:t>
            </a:r>
            <a:r>
              <a:rPr lang="en-US" altLang="zh-CN" dirty="0" err="1"/>
              <a:t>lib</a:t>
            </a:r>
            <a:r>
              <a:rPr lang="zh-CN" altLang="en-US" dirty="0"/>
              <a:t>的小总结</a:t>
            </a:r>
            <a:endParaRPr lang="en-US" dirty="0"/>
          </a:p>
        </p:txBody>
      </p:sp>
      <p:sp>
        <p:nvSpPr>
          <p:cNvPr id="3" name="矩形 2">
            <a:extLst>
              <a:ext uri="{FF2B5EF4-FFF2-40B4-BE49-F238E27FC236}">
                <a16:creationId xmlns:a16="http://schemas.microsoft.com/office/drawing/2014/main" id="{61EFE1DE-BD9F-457F-9863-F7CF16B078C9}"/>
              </a:ext>
            </a:extLst>
          </p:cNvPr>
          <p:cNvSpPr/>
          <p:nvPr/>
        </p:nvSpPr>
        <p:spPr>
          <a:xfrm>
            <a:off x="514942" y="2306739"/>
            <a:ext cx="10457858" cy="1569660"/>
          </a:xfrm>
          <a:prstGeom prst="rect">
            <a:avLst/>
          </a:prstGeom>
        </p:spPr>
        <p:txBody>
          <a:bodyPr wrap="square">
            <a:spAutoFit/>
          </a:bodyPr>
          <a:lstStyle/>
          <a:p>
            <a:pPr marL="342900" indent="-342900">
              <a:buFont typeface="Arial" panose="020B0604020202020204" pitchFamily="34" charset="0"/>
              <a:buChar char="•"/>
            </a:pPr>
            <a:r>
              <a:rPr lang="zh-CN" altLang="en-US" sz="2400" dirty="0"/>
              <a:t>优雅而简单的分布式编程语言</a:t>
            </a:r>
            <a:endParaRPr lang="en-US" sz="2400" dirty="0"/>
          </a:p>
          <a:p>
            <a:pPr marL="342900" indent="-342900">
              <a:buFont typeface="Arial" panose="020B0604020202020204" pitchFamily="34" charset="0"/>
              <a:buChar char="•"/>
            </a:pPr>
            <a:r>
              <a:rPr lang="zh-CN" altLang="en-US" sz="2400" dirty="0"/>
              <a:t>容错和高并发的分布式框架</a:t>
            </a:r>
            <a:endParaRPr lang="en-US" altLang="zh-CN" sz="2400" dirty="0"/>
          </a:p>
          <a:p>
            <a:pPr marL="342900" indent="-342900">
              <a:buFont typeface="Arial" panose="020B0604020202020204" pitchFamily="34" charset="0"/>
              <a:buChar char="•"/>
            </a:pPr>
            <a:r>
              <a:rPr lang="zh-CN" altLang="en-US" sz="2400" dirty="0"/>
              <a:t>通用的强化学习接口</a:t>
            </a:r>
            <a:endParaRPr lang="en-US" altLang="zh-CN" sz="2400" dirty="0"/>
          </a:p>
          <a:p>
            <a:pPr marL="342900" indent="-342900">
              <a:buFont typeface="Arial" panose="020B0604020202020204" pitchFamily="34" charset="0"/>
              <a:buChar char="•"/>
            </a:pPr>
            <a:r>
              <a:rPr lang="zh-CN" altLang="en-US" sz="2400" dirty="0"/>
              <a:t>为</a:t>
            </a:r>
            <a:r>
              <a:rPr lang="en-US" altLang="zh-CN" sz="2400" dirty="0"/>
              <a:t>python</a:t>
            </a:r>
            <a:r>
              <a:rPr lang="zh-CN" altLang="en-US" sz="2400" dirty="0"/>
              <a:t>对象优化的高效通信框架</a:t>
            </a:r>
            <a:endParaRPr lang="en-US" sz="2400" dirty="0"/>
          </a:p>
        </p:txBody>
      </p:sp>
      <p:sp>
        <p:nvSpPr>
          <p:cNvPr id="4" name="矩形: 圆角 3">
            <a:extLst>
              <a:ext uri="{FF2B5EF4-FFF2-40B4-BE49-F238E27FC236}">
                <a16:creationId xmlns:a16="http://schemas.microsoft.com/office/drawing/2014/main" id="{DB77996E-1E86-4C6E-9896-426F6E3A8123}"/>
              </a:ext>
            </a:extLst>
          </p:cNvPr>
          <p:cNvSpPr/>
          <p:nvPr/>
        </p:nvSpPr>
        <p:spPr bwMode="auto">
          <a:xfrm>
            <a:off x="514942" y="3091569"/>
            <a:ext cx="5863140" cy="407005"/>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思想气泡: 云 4">
            <a:extLst>
              <a:ext uri="{FF2B5EF4-FFF2-40B4-BE49-F238E27FC236}">
                <a16:creationId xmlns:a16="http://schemas.microsoft.com/office/drawing/2014/main" id="{14677B0C-1D49-4559-9584-EF5206F4B560}"/>
              </a:ext>
            </a:extLst>
          </p:cNvPr>
          <p:cNvSpPr/>
          <p:nvPr/>
        </p:nvSpPr>
        <p:spPr bwMode="auto">
          <a:xfrm>
            <a:off x="6808666" y="2547394"/>
            <a:ext cx="4344820" cy="2658009"/>
          </a:xfrm>
          <a:prstGeom prst="cloudCallou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14400" eaLnBrk="0" fontAlgn="base" hangingPunct="0">
              <a:spcBef>
                <a:spcPct val="0"/>
              </a:spcBef>
              <a:spcAft>
                <a:spcPct val="0"/>
              </a:spcAft>
            </a:pPr>
            <a:br>
              <a:rPr lang="en-US" altLang="en-US" sz="2000" dirty="0">
                <a:solidFill>
                  <a:srgbClr val="222222"/>
                </a:solidFill>
                <a:latin typeface="Arial Unicode MS"/>
                <a:ea typeface="inherit"/>
                <a:cs typeface="Arial" panose="020B0604020202020204" pitchFamily="34" charset="0"/>
              </a:rPr>
            </a:br>
            <a:r>
              <a:rPr lang="zh-CN" altLang="en-US" sz="2000" dirty="0">
                <a:solidFill>
                  <a:srgbClr val="222222"/>
                </a:solidFill>
                <a:latin typeface="Arial Unicode MS"/>
                <a:ea typeface="inherit"/>
                <a:cs typeface="Arial" panose="020B0604020202020204" pitchFamily="34" charset="0"/>
              </a:rPr>
              <a:t>在</a:t>
            </a:r>
            <a:r>
              <a:rPr lang="en-US" altLang="zh-CN" sz="2000" dirty="0" err="1">
                <a:solidFill>
                  <a:srgbClr val="222222"/>
                </a:solidFill>
                <a:latin typeface="Arial Unicode MS"/>
                <a:ea typeface="inherit"/>
                <a:cs typeface="Arial" panose="020B0604020202020204" pitchFamily="34" charset="0"/>
              </a:rPr>
              <a:t>Rllib</a:t>
            </a:r>
            <a:r>
              <a:rPr lang="zh-CN" altLang="en-US" sz="2000" dirty="0">
                <a:solidFill>
                  <a:srgbClr val="222222"/>
                </a:solidFill>
                <a:latin typeface="Arial Unicode MS"/>
                <a:ea typeface="inherit"/>
                <a:cs typeface="Arial" panose="020B0604020202020204" pitchFamily="34" charset="0"/>
              </a:rPr>
              <a:t>上实现一个新的</a:t>
            </a:r>
            <a:r>
              <a:rPr lang="en-US" altLang="zh-CN" sz="2000" dirty="0">
                <a:solidFill>
                  <a:srgbClr val="222222"/>
                </a:solidFill>
                <a:latin typeface="Arial Unicode MS"/>
                <a:ea typeface="inherit"/>
                <a:cs typeface="Arial" panose="020B0604020202020204" pitchFamily="34" charset="0"/>
              </a:rPr>
              <a:t>RL</a:t>
            </a:r>
            <a:r>
              <a:rPr lang="zh-CN" altLang="en-US" sz="2000" dirty="0">
                <a:solidFill>
                  <a:srgbClr val="222222"/>
                </a:solidFill>
                <a:latin typeface="Arial Unicode MS"/>
                <a:ea typeface="inherit"/>
                <a:cs typeface="Arial" panose="020B0604020202020204" pitchFamily="34" charset="0"/>
              </a:rPr>
              <a:t>算法需要多大的代价呢？</a:t>
            </a:r>
            <a:br>
              <a:rPr lang="en-US" altLang="en-US" sz="400" dirty="0">
                <a:solidFill>
                  <a:schemeClr val="tx1"/>
                </a:solidFill>
              </a:rPr>
            </a:br>
            <a:endParaRPr lang="en-US" altLang="en-US" sz="1600" dirty="0">
              <a:solidFill>
                <a:schemeClr val="tx1"/>
              </a:solidFill>
              <a:latin typeface="Arial" panose="020B0604020202020204" pitchFamily="34" charset="0"/>
            </a:endParaRPr>
          </a:p>
          <a:p>
            <a:pPr algn="l" defTabSz="932472" fontAlgn="base">
              <a:spcBef>
                <a:spcPct val="0"/>
              </a:spcBef>
              <a:spcAft>
                <a:spcPct val="0"/>
              </a:spcAft>
            </a:pPr>
            <a:endParaRPr lang="en-US" sz="2000" dirty="0">
              <a:solidFill>
                <a:schemeClr val="tx1"/>
              </a:solidFill>
              <a:ea typeface="Segoe UI" pitchFamily="34" charset="0"/>
              <a:cs typeface="Segoe UI" pitchFamily="34" charset="0"/>
            </a:endParaRPr>
          </a:p>
        </p:txBody>
      </p:sp>
      <p:sp>
        <p:nvSpPr>
          <p:cNvPr id="6" name="Rectangle 1">
            <a:extLst>
              <a:ext uri="{FF2B5EF4-FFF2-40B4-BE49-F238E27FC236}">
                <a16:creationId xmlns:a16="http://schemas.microsoft.com/office/drawing/2014/main" id="{11FBCBFE-341B-4216-9C1D-C5AEC916C949}"/>
              </a:ext>
            </a:extLst>
          </p:cNvPr>
          <p:cNvSpPr>
            <a:spLocks noChangeArrowheads="1"/>
          </p:cNvSpPr>
          <p:nvPr/>
        </p:nvSpPr>
        <p:spPr bwMode="auto">
          <a:xfrm>
            <a:off x="0" y="90100"/>
            <a:ext cx="65" cy="27699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0678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8C1E32-C744-4E85-A80C-E327E7F6F374}"/>
              </a:ext>
            </a:extLst>
          </p:cNvPr>
          <p:cNvSpPr>
            <a:spLocks noGrp="1"/>
          </p:cNvSpPr>
          <p:nvPr>
            <p:ph type="title"/>
          </p:nvPr>
        </p:nvSpPr>
        <p:spPr>
          <a:xfrm>
            <a:off x="637220" y="1215671"/>
            <a:ext cx="9144000" cy="553998"/>
          </a:xfrm>
        </p:spPr>
        <p:txBody>
          <a:bodyPr/>
          <a:lstStyle/>
          <a:p>
            <a:r>
              <a:rPr lang="zh-CN" altLang="en-US" dirty="0"/>
              <a:t>强化学习的其他挑战</a:t>
            </a:r>
            <a:endParaRPr lang="en-US" dirty="0"/>
          </a:p>
        </p:txBody>
      </p:sp>
      <p:sp>
        <p:nvSpPr>
          <p:cNvPr id="5" name="文本框 4">
            <a:extLst>
              <a:ext uri="{FF2B5EF4-FFF2-40B4-BE49-F238E27FC236}">
                <a16:creationId xmlns:a16="http://schemas.microsoft.com/office/drawing/2014/main" id="{C01F8B3C-495B-4C91-8235-668216B6019A}"/>
              </a:ext>
            </a:extLst>
          </p:cNvPr>
          <p:cNvSpPr txBox="1"/>
          <p:nvPr/>
        </p:nvSpPr>
        <p:spPr>
          <a:xfrm>
            <a:off x="637220" y="2419468"/>
            <a:ext cx="10331016" cy="2215991"/>
          </a:xfrm>
          <a:prstGeom prst="rect">
            <a:avLst/>
          </a:prstGeom>
          <a:noFill/>
        </p:spPr>
        <p:txBody>
          <a:bodyPr wrap="square" lIns="0" tIns="0" rIns="0" bIns="0" rtlCol="0">
            <a:spAutoFit/>
          </a:bodyPr>
          <a:lstStyle/>
          <a:p>
            <a:pPr marL="342900" indent="-342900">
              <a:buFont typeface="Arial" panose="020B0604020202020204" pitchFamily="34" charset="0"/>
              <a:buChar char="•"/>
            </a:pPr>
            <a:r>
              <a:rPr lang="zh-CN" altLang="en-US" sz="2400" dirty="0"/>
              <a:t>可复现性</a:t>
            </a:r>
            <a:r>
              <a:rPr lang="en-US" sz="2400" dirty="0"/>
              <a:t> </a:t>
            </a:r>
            <a:r>
              <a:rPr lang="en-US" sz="2000" i="1" dirty="0"/>
              <a:t>(e.g. SURREAL)</a:t>
            </a:r>
          </a:p>
          <a:p>
            <a:pPr marL="342900" indent="-342900">
              <a:buFont typeface="Arial" panose="020B0604020202020204" pitchFamily="34" charset="0"/>
              <a:buChar char="•"/>
            </a:pPr>
            <a:r>
              <a:rPr lang="zh-CN" altLang="en-US" sz="2400" dirty="0"/>
              <a:t>可解释性</a:t>
            </a:r>
            <a:endParaRPr lang="en-US" sz="2400" dirty="0"/>
          </a:p>
          <a:p>
            <a:pPr marL="342900" indent="-342900">
              <a:buFont typeface="Arial" panose="020B0604020202020204" pitchFamily="34" charset="0"/>
              <a:buChar char="•"/>
            </a:pPr>
            <a:r>
              <a:rPr lang="zh-CN" altLang="en-US" sz="2400" dirty="0"/>
              <a:t>从少量的数据中学习</a:t>
            </a:r>
            <a:endParaRPr lang="en-US" sz="2400" dirty="0"/>
          </a:p>
          <a:p>
            <a:pPr marL="342900" indent="-342900">
              <a:buFont typeface="Arial" panose="020B0604020202020204" pitchFamily="34" charset="0"/>
              <a:buChar char="•"/>
            </a:pPr>
            <a:r>
              <a:rPr lang="zh-CN" altLang="en-US" sz="2400" dirty="0"/>
              <a:t>安全限制</a:t>
            </a:r>
            <a:endParaRPr lang="en-US" sz="2400" dirty="0"/>
          </a:p>
          <a:p>
            <a:pPr marL="342900" indent="-342900">
              <a:buFont typeface="Arial" panose="020B0604020202020204" pitchFamily="34" charset="0"/>
              <a:buChar char="•"/>
            </a:pPr>
            <a:r>
              <a:rPr lang="zh-CN" altLang="en-US" sz="2400" dirty="0">
                <a:gradFill>
                  <a:gsLst>
                    <a:gs pos="2917">
                      <a:schemeClr val="tx1"/>
                    </a:gs>
                    <a:gs pos="30000">
                      <a:schemeClr val="tx1"/>
                    </a:gs>
                  </a:gsLst>
                  <a:lin ang="5400000" scaled="0"/>
                </a:gradFill>
              </a:rPr>
              <a:t>实时推理</a:t>
            </a:r>
            <a:endParaRPr lang="en-US" sz="2400" dirty="0">
              <a:gradFill>
                <a:gsLst>
                  <a:gs pos="2917">
                    <a:schemeClr val="tx1"/>
                  </a:gs>
                  <a:gs pos="30000">
                    <a:schemeClr val="tx1"/>
                  </a:gs>
                </a:gsLst>
                <a:lin ang="5400000" scaled="0"/>
              </a:gradFill>
            </a:endParaRPr>
          </a:p>
          <a:p>
            <a:pPr marL="342900" indent="-342900">
              <a:buFont typeface="Arial" panose="020B0604020202020204" pitchFamily="34" charset="0"/>
              <a:buChar char="•"/>
            </a:pPr>
            <a:r>
              <a:rPr lang="en-US" sz="24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862199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4998EF-677C-4742-98C5-3DE23F8BDEDE}"/>
              </a:ext>
            </a:extLst>
          </p:cNvPr>
          <p:cNvSpPr>
            <a:spLocks noGrp="1"/>
          </p:cNvSpPr>
          <p:nvPr>
            <p:ph type="title"/>
          </p:nvPr>
        </p:nvSpPr>
        <p:spPr>
          <a:xfrm>
            <a:off x="584200" y="995296"/>
            <a:ext cx="9144000" cy="553998"/>
          </a:xfrm>
        </p:spPr>
        <p:txBody>
          <a:bodyPr/>
          <a:lstStyle/>
          <a:p>
            <a:r>
              <a:rPr lang="zh-CN" altLang="en-US" dirty="0"/>
              <a:t>参考资料</a:t>
            </a:r>
            <a:endParaRPr lang="en-US" dirty="0"/>
          </a:p>
        </p:txBody>
      </p:sp>
      <p:sp>
        <p:nvSpPr>
          <p:cNvPr id="4" name="文本框 3">
            <a:extLst>
              <a:ext uri="{FF2B5EF4-FFF2-40B4-BE49-F238E27FC236}">
                <a16:creationId xmlns:a16="http://schemas.microsoft.com/office/drawing/2014/main" id="{44D77A80-E67F-423A-9BD4-44D0B0DD3FA4}"/>
              </a:ext>
            </a:extLst>
          </p:cNvPr>
          <p:cNvSpPr txBox="1"/>
          <p:nvPr/>
        </p:nvSpPr>
        <p:spPr>
          <a:xfrm>
            <a:off x="584200" y="1685731"/>
            <a:ext cx="11222135" cy="5252207"/>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1800" dirty="0"/>
              <a:t>Ray: A Distributed Framework for Emerging AI Applications</a:t>
            </a:r>
          </a:p>
          <a:p>
            <a:pPr marL="342900" indent="-342900">
              <a:buFont typeface="Arial" panose="020B0604020202020204" pitchFamily="34" charset="0"/>
              <a:buChar char="•"/>
            </a:pPr>
            <a:r>
              <a:rPr lang="en-US" sz="1800" dirty="0"/>
              <a:t>RLlib: Abstractions for Distributed Reinforcement Learning</a:t>
            </a:r>
          </a:p>
          <a:p>
            <a:pPr marL="342900" indent="-342900">
              <a:buFont typeface="Arial" panose="020B0604020202020204" pitchFamily="34" charset="0"/>
              <a:buChar char="•"/>
            </a:pPr>
            <a:r>
              <a:rPr lang="en-US" sz="1800" dirty="0"/>
              <a:t>DISTRIBUTED PRIORITIZED EXPERIENCE REPLAY</a:t>
            </a:r>
          </a:p>
          <a:p>
            <a:pPr marL="342900" indent="-342900">
              <a:buFont typeface="Arial" panose="020B0604020202020204" pitchFamily="34" charset="0"/>
              <a:buChar char="•"/>
            </a:pPr>
            <a:r>
              <a:rPr lang="en-US" sz="1800" dirty="0"/>
              <a:t>Rainbow: Combining Improvements in Deep Reinforcement Learning</a:t>
            </a:r>
          </a:p>
          <a:p>
            <a:pPr marL="342900" indent="-342900">
              <a:buFont typeface="Arial" panose="020B0604020202020204" pitchFamily="34" charset="0"/>
              <a:buChar char="•"/>
            </a:pPr>
            <a:r>
              <a:rPr lang="en-US" sz="1800" dirty="0"/>
              <a:t>SEED RL: Scalable and Efficient Deep-RL with Accelerated Central Inference</a:t>
            </a:r>
          </a:p>
          <a:p>
            <a:pPr marL="342900" indent="-342900">
              <a:buFont typeface="Arial" panose="020B0604020202020204" pitchFamily="34" charset="0"/>
              <a:buChar char="•"/>
            </a:pPr>
            <a:r>
              <a:rPr lang="en-US" dirty="0"/>
              <a:t>IMPALA: Scalable Distributed Deep-RL with Importance Weighted Actor-Learner Architectures</a:t>
            </a:r>
          </a:p>
          <a:p>
            <a:pPr marL="342900" indent="-342900">
              <a:buFont typeface="Arial" panose="020B0604020202020204" pitchFamily="34" charset="0"/>
              <a:buChar char="•"/>
            </a:pPr>
            <a:r>
              <a:rPr lang="en-US" dirty="0"/>
              <a:t>Asynchronous Methods for Deep Reinforcement Learning</a:t>
            </a:r>
          </a:p>
          <a:p>
            <a:pPr marL="342900" indent="-342900">
              <a:buFont typeface="Arial" panose="020B0604020202020204" pitchFamily="34" charset="0"/>
              <a:buChar char="•"/>
            </a:pPr>
            <a:r>
              <a:rPr lang="en-US" sz="1800" dirty="0"/>
              <a:t>SURREAL: Open-Source Reinforcement Learning Framework and Robot Manipulation Benchmark</a:t>
            </a:r>
          </a:p>
          <a:p>
            <a:pPr marL="342900" indent="-342900">
              <a:buFont typeface="Arial" panose="020B0604020202020204" pitchFamily="34" charset="0"/>
              <a:buChar char="•"/>
            </a:pPr>
            <a:r>
              <a:rPr lang="en-US" sz="1800" dirty="0"/>
              <a:t>Challenges of Real-World Reinforcement Learning</a:t>
            </a:r>
          </a:p>
          <a:p>
            <a:pPr marL="342900" indent="-342900">
              <a:buFont typeface="Arial" panose="020B0604020202020204" pitchFamily="34" charset="0"/>
              <a:buChar char="•"/>
            </a:pPr>
            <a:r>
              <a:rPr lang="en-US" dirty="0"/>
              <a:t>Apache Arrow </a:t>
            </a:r>
            <a:r>
              <a:rPr lang="en-US" sz="1800" dirty="0">
                <a:hlinkClick r:id="rId3"/>
              </a:rPr>
              <a:t>https://arrow.apache.org/</a:t>
            </a:r>
            <a:endParaRPr lang="en-US" sz="1800" dirty="0"/>
          </a:p>
          <a:p>
            <a:pPr marL="342900" indent="-342900">
              <a:buFont typeface="Arial" panose="020B0604020202020204" pitchFamily="34" charset="0"/>
              <a:buChar char="•"/>
            </a:pPr>
            <a:r>
              <a:rPr lang="en-US" sz="1800" dirty="0">
                <a:hlinkClick r:id="rId4"/>
              </a:rPr>
              <a:t>https://wesmckinney.com/blog/arrow-streaming-columnar/</a:t>
            </a:r>
            <a:endParaRPr lang="en-US" sz="1800" dirty="0"/>
          </a:p>
          <a:p>
            <a:pPr marL="342900" indent="-342900">
              <a:buFont typeface="Arial" panose="020B0604020202020204" pitchFamily="34" charset="0"/>
              <a:buChar char="•"/>
            </a:pPr>
            <a:r>
              <a:rPr lang="en-US" sz="1800" dirty="0" err="1"/>
              <a:t>Modin</a:t>
            </a:r>
            <a:r>
              <a:rPr lang="en-US" sz="1800" dirty="0"/>
              <a:t>(speed up the pandas in ray) </a:t>
            </a:r>
            <a:r>
              <a:rPr lang="en-US" sz="1800" dirty="0">
                <a:hlinkClick r:id="rId5"/>
              </a:rPr>
              <a:t>https://github.com/modin-project/modin</a:t>
            </a:r>
            <a:endParaRPr lang="en-US" sz="1800" dirty="0"/>
          </a:p>
          <a:p>
            <a:pPr marL="342900" indent="-342900">
              <a:buFont typeface="Arial" panose="020B0604020202020204" pitchFamily="34" charset="0"/>
              <a:buChar char="•"/>
            </a:pPr>
            <a:r>
              <a:rPr lang="en-US" sz="1800" dirty="0">
                <a:hlinkClick r:id="rId6"/>
              </a:rPr>
              <a:t>https://www.zhihu.com/question/377263715</a:t>
            </a:r>
            <a:endParaRPr lang="en-US" sz="1800" dirty="0"/>
          </a:p>
          <a:p>
            <a:pPr marL="342900" indent="-342900">
              <a:buFont typeface="Arial" panose="020B0604020202020204" pitchFamily="34" charset="0"/>
              <a:buChar char="•"/>
            </a:pPr>
            <a:r>
              <a:rPr lang="en-US" sz="1800" dirty="0">
                <a:hlinkClick r:id="rId7"/>
              </a:rPr>
              <a:t>https://www.slideshare.net/databricks/enabling-composition-in-distributed-reinforcement-learning-with-ray-rllib-with-eric-liang-and-richard-liaw</a:t>
            </a:r>
            <a:endParaRPr lang="en-US" sz="1800" dirty="0"/>
          </a:p>
          <a:p>
            <a:pPr marL="342900" indent="-342900">
              <a:buFont typeface="Arial" panose="020B0604020202020204" pitchFamily="34" charset="0"/>
              <a:buChar char="•"/>
            </a:pPr>
            <a:r>
              <a:rPr lang="en-US" sz="1800" dirty="0">
                <a:hlinkClick r:id="rId8"/>
              </a:rPr>
              <a:t>https://github.com/deepmind/reverb</a:t>
            </a: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a:p>
          <a:p>
            <a:pPr marL="342900" indent="-342900">
              <a:buFont typeface="Arial" panose="020B0604020202020204" pitchFamily="34" charset="0"/>
              <a:buChar char="•"/>
            </a:pPr>
            <a:endParaRPr lang="en-US" sz="1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67001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47300" y="2113113"/>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5"/>
                <a:ext cx="1612705" cy="392591"/>
              </a:xfrm>
              <a:prstGeom prst="rect">
                <a:avLst/>
              </a:prstGeom>
              <a:noFill/>
            </p:spPr>
            <p:txBody>
              <a:bodyPr wrap="none" rtlCol="0">
                <a:spAutoFit/>
              </a:bodyPr>
              <a:lstStyle/>
              <a:p>
                <a:r>
                  <a:rPr lang="en-US"/>
                  <a:t>state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p:sp>
        <p:nvSpPr>
          <p:cNvPr id="36" name="文本框 35">
            <a:extLst>
              <a:ext uri="{FF2B5EF4-FFF2-40B4-BE49-F238E27FC236}">
                <a16:creationId xmlns:a16="http://schemas.microsoft.com/office/drawing/2014/main" id="{19C22979-047D-4190-A40F-2A5979E3AB75}"/>
              </a:ext>
            </a:extLst>
          </p:cNvPr>
          <p:cNvSpPr txBox="1"/>
          <p:nvPr/>
        </p:nvSpPr>
        <p:spPr>
          <a:xfrm>
            <a:off x="1147300" y="4760543"/>
            <a:ext cx="6079613" cy="923330"/>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en-US" sz="2000" i="1" dirty="0">
                <a:gradFill>
                  <a:gsLst>
                    <a:gs pos="2917">
                      <a:schemeClr val="tx1"/>
                    </a:gs>
                    <a:gs pos="30000">
                      <a:schemeClr val="tx1"/>
                    </a:gs>
                  </a:gsLst>
                  <a:lin ang="5400000" scaled="0"/>
                </a:gradFill>
              </a:rPr>
              <a:t>Explore the world (</a:t>
            </a:r>
            <a:r>
              <a:rPr lang="en-US" sz="2000" b="1" i="1" dirty="0">
                <a:gradFill>
                  <a:gsLst>
                    <a:gs pos="2917">
                      <a:schemeClr val="tx1"/>
                    </a:gs>
                    <a:gs pos="30000">
                      <a:schemeClr val="tx1"/>
                    </a:gs>
                  </a:gsLst>
                  <a:lin ang="5400000" scaled="0"/>
                </a:gradFill>
              </a:rPr>
              <a:t>explore</a:t>
            </a:r>
            <a:r>
              <a:rPr lang="en-US" sz="2000" i="1" dirty="0">
                <a:gradFill>
                  <a:gsLst>
                    <a:gs pos="2917">
                      <a:schemeClr val="tx1"/>
                    </a:gs>
                    <a:gs pos="30000">
                      <a:schemeClr val="tx1"/>
                    </a:gs>
                  </a:gsLst>
                  <a:lin ang="5400000" scaled="0"/>
                </a:gradFill>
              </a:rPr>
              <a:t>)</a:t>
            </a:r>
          </a:p>
          <a:p>
            <a:pPr marL="342900" indent="-342900">
              <a:buFont typeface="Arial" panose="020B0604020202020204" pitchFamily="34" charset="0"/>
              <a:buChar char="•"/>
            </a:pPr>
            <a:r>
              <a:rPr lang="en-US" sz="2000" i="1" dirty="0"/>
              <a:t>Use experience to guide future decisions (</a:t>
            </a:r>
            <a:r>
              <a:rPr lang="en-US" sz="2000" b="1" i="1" dirty="0"/>
              <a:t>exploit</a:t>
            </a:r>
            <a:r>
              <a:rPr lang="en-US" sz="2000" i="1" dirty="0"/>
              <a:t>) </a:t>
            </a:r>
            <a:endParaRPr lang="en-US" sz="2000" i="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5802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11883" y="1846229"/>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2"/>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3"/>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9C22979-047D-4190-A40F-2A5979E3AB75}"/>
                  </a:ext>
                </a:extLst>
              </p:cNvPr>
              <p:cNvSpPr txBox="1"/>
              <p:nvPr/>
            </p:nvSpPr>
            <p:spPr>
              <a:xfrm>
                <a:off x="689331" y="4531828"/>
                <a:ext cx="8512202" cy="1231106"/>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dirty="0"/>
                  <a:t>Each time step t</a:t>
                </a:r>
              </a:p>
              <a:p>
                <a:pPr marL="800083" lvl="1" indent="-342900">
                  <a:buFont typeface="Arial" panose="020B0604020202020204" pitchFamily="34" charset="0"/>
                  <a:buChar char="•"/>
                </a:pPr>
                <a:r>
                  <a:rPr lang="en-US" sz="2000" i="1" dirty="0"/>
                  <a:t>Agent takes an </a:t>
                </a:r>
                <a:r>
                  <a:rPr lang="en-US" sz="2000" b="1" i="1" dirty="0"/>
                  <a:t>action</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 </m:t>
                        </m:r>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endParaRPr lang="en-US" sz="2000" i="1" dirty="0"/>
              </a:p>
              <a:p>
                <a:pPr marL="800083" lvl="1" indent="-342900">
                  <a:buFont typeface="Arial" panose="020B0604020202020204" pitchFamily="34" charset="0"/>
                  <a:buChar char="•"/>
                </a:pPr>
                <a:r>
                  <a:rPr lang="en-US" sz="2000" i="1" dirty="0"/>
                  <a:t>World updates given </a:t>
                </a:r>
                <a:r>
                  <a:rPr lang="en-US" sz="2000" b="1" i="1" dirty="0"/>
                  <a:t>action</a:t>
                </a:r>
                <a:r>
                  <a:rPr lang="en-US" sz="2000" i="1" dirty="0"/>
                  <a:t> at , emits </a:t>
                </a:r>
                <a:r>
                  <a:rPr lang="en-US" sz="2000" b="1" i="1" dirty="0"/>
                  <a:t>observation</a:t>
                </a:r>
                <a:r>
                  <a:rPr lang="en-US" sz="2000" i="1"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𝑜</m:t>
                        </m:r>
                      </m:e>
                      <m:sub>
                        <m:r>
                          <a:rPr lang="en-US" sz="2000" b="0" i="1" dirty="0" smtClean="0">
                            <a:latin typeface="Cambria Math" panose="02040503050406030204" pitchFamily="18" charset="0"/>
                          </a:rPr>
                          <m:t>𝑡</m:t>
                        </m:r>
                      </m:sub>
                    </m:sSub>
                  </m:oMath>
                </a14:m>
                <a:r>
                  <a:rPr lang="en-US" sz="2000" i="1" dirty="0"/>
                  <a:t> and </a:t>
                </a:r>
                <a:r>
                  <a:rPr lang="en-US" sz="2000" b="1" i="1" dirty="0"/>
                  <a:t>reward</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𝑟</m:t>
                        </m:r>
                      </m:e>
                      <m:sub>
                        <m:r>
                          <a:rPr lang="en-US" sz="2000" i="1" dirty="0">
                            <a:latin typeface="Cambria Math" panose="02040503050406030204" pitchFamily="18" charset="0"/>
                          </a:rPr>
                          <m:t>𝑡</m:t>
                        </m:r>
                      </m:sub>
                    </m:sSub>
                  </m:oMath>
                </a14:m>
                <a:r>
                  <a:rPr lang="en-US" sz="2000" i="1" dirty="0"/>
                  <a:t> </a:t>
                </a:r>
              </a:p>
              <a:p>
                <a:pPr marL="800083" lvl="1" indent="-342900">
                  <a:buFont typeface="Arial" panose="020B0604020202020204" pitchFamily="34" charset="0"/>
                  <a:buChar char="•"/>
                </a:pPr>
                <a:r>
                  <a:rPr lang="en-US" sz="2000" i="1" dirty="0"/>
                  <a:t>Agent receives </a:t>
                </a:r>
                <a:r>
                  <a:rPr lang="en-US" sz="2000" b="1" i="1" dirty="0"/>
                  <a:t>observation</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𝑜</m:t>
                        </m:r>
                      </m:e>
                      <m:sub>
                        <m:r>
                          <a:rPr lang="en-US" sz="2000" i="1" dirty="0">
                            <a:latin typeface="Cambria Math" panose="02040503050406030204" pitchFamily="18" charset="0"/>
                          </a:rPr>
                          <m:t>𝑡</m:t>
                        </m:r>
                      </m:sub>
                    </m:sSub>
                  </m:oMath>
                </a14:m>
                <a:r>
                  <a:rPr lang="en-US" sz="2000" i="1" dirty="0"/>
                  <a:t> and </a:t>
                </a:r>
                <a:r>
                  <a:rPr lang="en-US" sz="2000" b="1" i="1" dirty="0"/>
                  <a:t>reward</a:t>
                </a:r>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𝑟</m:t>
                        </m:r>
                      </m:e>
                      <m:sub>
                        <m:r>
                          <a:rPr lang="en-US" sz="2000" i="1" dirty="0">
                            <a:latin typeface="Cambria Math" panose="02040503050406030204" pitchFamily="18" charset="0"/>
                          </a:rPr>
                          <m:t>𝑡</m:t>
                        </m:r>
                      </m:sub>
                    </m:sSub>
                  </m:oMath>
                </a14:m>
                <a:r>
                  <a:rPr lang="en-US" sz="2000" i="1" dirty="0"/>
                  <a:t> </a:t>
                </a:r>
                <a:endParaRPr lang="en-US" sz="2000" i="1" dirty="0">
                  <a:gradFill>
                    <a:gsLst>
                      <a:gs pos="2917">
                        <a:schemeClr val="tx1"/>
                      </a:gs>
                      <a:gs pos="30000">
                        <a:schemeClr val="tx1"/>
                      </a:gs>
                    </a:gsLst>
                    <a:lin ang="5400000" scaled="0"/>
                  </a:gradFill>
                </a:endParaRPr>
              </a:p>
            </p:txBody>
          </p:sp>
        </mc:Choice>
        <mc:Fallback xmlns="">
          <p:sp>
            <p:nvSpPr>
              <p:cNvPr id="36" name="文本框 35">
                <a:extLst>
                  <a:ext uri="{FF2B5EF4-FFF2-40B4-BE49-F238E27FC236}">
                    <a16:creationId xmlns:a16="http://schemas.microsoft.com/office/drawing/2014/main" id="{19C22979-047D-4190-A40F-2A5979E3AB75}"/>
                  </a:ext>
                </a:extLst>
              </p:cNvPr>
              <p:cNvSpPr txBox="1">
                <a:spLocks noRot="1" noChangeAspect="1" noMove="1" noResize="1" noEditPoints="1" noAdjustHandles="1" noChangeArrowheads="1" noChangeShapeType="1" noTextEdit="1"/>
              </p:cNvSpPr>
              <p:nvPr/>
            </p:nvSpPr>
            <p:spPr>
              <a:xfrm>
                <a:off x="689331" y="4531828"/>
                <a:ext cx="8512202" cy="1231106"/>
              </a:xfrm>
              <a:prstGeom prst="rect">
                <a:avLst/>
              </a:prstGeom>
              <a:blipFill>
                <a:blip r:embed="rId4"/>
                <a:stretch>
                  <a:fillRect l="-1719" t="-5941" b="-12376"/>
                </a:stretch>
              </a:blipFill>
            </p:spPr>
            <p:txBody>
              <a:bodyPr/>
              <a:lstStyle/>
              <a:p>
                <a:r>
                  <a:rPr lang="en-US">
                    <a:noFill/>
                  </a:rPr>
                  <a:t> </a:t>
                </a:r>
              </a:p>
            </p:txBody>
          </p:sp>
        </mc:Fallback>
      </mc:AlternateContent>
    </p:spTree>
    <p:extLst>
      <p:ext uri="{BB962C8B-B14F-4D97-AF65-F5344CB8AC3E}">
        <p14:creationId xmlns:p14="http://schemas.microsoft.com/office/powerpoint/2010/main" val="3944049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75406EDA-F356-4A11-9D59-8B7E43032C58}"/>
              </a:ext>
            </a:extLst>
          </p:cNvPr>
          <p:cNvGrpSpPr/>
          <p:nvPr/>
        </p:nvGrpSpPr>
        <p:grpSpPr>
          <a:xfrm>
            <a:off x="1111883" y="1846229"/>
            <a:ext cx="8731960" cy="2182717"/>
            <a:chOff x="1564067" y="2436575"/>
            <a:chExt cx="8731960" cy="2182717"/>
          </a:xfrm>
        </p:grpSpPr>
        <p:grpSp>
          <p:nvGrpSpPr>
            <p:cNvPr id="19" name="组合 18">
              <a:extLst>
                <a:ext uri="{FF2B5EF4-FFF2-40B4-BE49-F238E27FC236}">
                  <a16:creationId xmlns:a16="http://schemas.microsoft.com/office/drawing/2014/main" id="{60C2F621-7DF7-4400-9950-2CF832096BDE}"/>
                </a:ext>
              </a:extLst>
            </p:cNvPr>
            <p:cNvGrpSpPr/>
            <p:nvPr/>
          </p:nvGrpSpPr>
          <p:grpSpPr>
            <a:xfrm>
              <a:off x="1564067" y="2436575"/>
              <a:ext cx="8731960" cy="2182717"/>
              <a:chOff x="1732096" y="2773315"/>
              <a:chExt cx="8965918" cy="2845943"/>
            </a:xfrm>
          </p:grpSpPr>
          <p:sp>
            <p:nvSpPr>
              <p:cNvPr id="22" name="矩形: 圆角 21">
                <a:extLst>
                  <a:ext uri="{FF2B5EF4-FFF2-40B4-BE49-F238E27FC236}">
                    <a16:creationId xmlns:a16="http://schemas.microsoft.com/office/drawing/2014/main" id="{31C55F5B-BBD9-407A-A233-13BD1D4FA14B}"/>
                  </a:ext>
                </a:extLst>
              </p:cNvPr>
              <p:cNvSpPr/>
              <p:nvPr/>
            </p:nvSpPr>
            <p:spPr>
              <a:xfrm>
                <a:off x="2422769" y="2773315"/>
                <a:ext cx="5087799" cy="2845943"/>
              </a:xfrm>
              <a:prstGeom prst="roundRect">
                <a:avLst/>
              </a:prstGeom>
              <a:ln>
                <a:prstDash val="dash"/>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23" name="图片 22">
                <a:extLst>
                  <a:ext uri="{FF2B5EF4-FFF2-40B4-BE49-F238E27FC236}">
                    <a16:creationId xmlns:a16="http://schemas.microsoft.com/office/drawing/2014/main" id="{540ECAB0-411A-4AAF-AFAB-436F71E94076}"/>
                  </a:ext>
                </a:extLst>
              </p:cNvPr>
              <p:cNvPicPr>
                <a:picLocks noChangeAspect="1"/>
              </p:cNvPicPr>
              <p:nvPr/>
            </p:nvPicPr>
            <p:blipFill>
              <a:blip r:embed="rId3"/>
              <a:stretch>
                <a:fillRect/>
              </a:stretch>
            </p:blipFill>
            <p:spPr>
              <a:xfrm>
                <a:off x="8201241" y="3673026"/>
                <a:ext cx="1999441" cy="1441106"/>
              </a:xfrm>
              <a:prstGeom prst="rect">
                <a:avLst/>
              </a:prstGeom>
            </p:spPr>
          </p:pic>
          <p:sp>
            <p:nvSpPr>
              <p:cNvPr id="24" name="文本框 23">
                <a:extLst>
                  <a:ext uri="{FF2B5EF4-FFF2-40B4-BE49-F238E27FC236}">
                    <a16:creationId xmlns:a16="http://schemas.microsoft.com/office/drawing/2014/main" id="{8CBF354C-3985-498B-970B-2CD12B95E2C4}"/>
                  </a:ext>
                </a:extLst>
              </p:cNvPr>
              <p:cNvSpPr txBox="1"/>
              <p:nvPr/>
            </p:nvSpPr>
            <p:spPr>
              <a:xfrm>
                <a:off x="8074365" y="3118431"/>
                <a:ext cx="2623649" cy="474532"/>
              </a:xfrm>
              <a:prstGeom prst="rect">
                <a:avLst/>
              </a:prstGeom>
              <a:noFill/>
            </p:spPr>
            <p:txBody>
              <a:bodyPr wrap="none" rtlCol="0">
                <a:spAutoFit/>
              </a:bodyPr>
              <a:lstStyle/>
              <a:p>
                <a:r>
                  <a:rPr lang="en-US" dirty="0"/>
                  <a:t>Real world environment</a:t>
                </a:r>
              </a:p>
            </p:txBody>
          </p:sp>
          <p:cxnSp>
            <p:nvCxnSpPr>
              <p:cNvPr id="25" name="直接箭头连接符 24">
                <a:extLst>
                  <a:ext uri="{FF2B5EF4-FFF2-40B4-BE49-F238E27FC236}">
                    <a16:creationId xmlns:a16="http://schemas.microsoft.com/office/drawing/2014/main" id="{BCF30D3B-E9CE-4DC7-A2E3-DAF6A33CE879}"/>
                  </a:ext>
                </a:extLst>
              </p:cNvPr>
              <p:cNvCxnSpPr>
                <a:cxnSpLocks/>
              </p:cNvCxnSpPr>
              <p:nvPr/>
            </p:nvCxnSpPr>
            <p:spPr>
              <a:xfrm flipH="1">
                <a:off x="7254260" y="4412609"/>
                <a:ext cx="854779" cy="0"/>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矩形: 圆角 25">
                <a:extLst>
                  <a:ext uri="{FF2B5EF4-FFF2-40B4-BE49-F238E27FC236}">
                    <a16:creationId xmlns:a16="http://schemas.microsoft.com/office/drawing/2014/main" id="{9E07C36B-6DA1-44D0-BD9E-AB1581600CDE}"/>
                  </a:ext>
                </a:extLst>
              </p:cNvPr>
              <p:cNvSpPr/>
              <p:nvPr/>
            </p:nvSpPr>
            <p:spPr>
              <a:xfrm>
                <a:off x="3268874" y="3981176"/>
                <a:ext cx="1305169" cy="770578"/>
              </a:xfrm>
              <a:prstGeom prst="roundRect">
                <a:avLst/>
              </a:prstGeom>
              <a:ln w="38100"/>
            </p:spPr>
            <p:style>
              <a:lnRef idx="2">
                <a:schemeClr val="accent5"/>
              </a:lnRef>
              <a:fillRef idx="1">
                <a:schemeClr val="lt1"/>
              </a:fillRef>
              <a:effectRef idx="0">
                <a:schemeClr val="accent5"/>
              </a:effectRef>
              <a:fontRef idx="minor">
                <a:schemeClr val="dk1"/>
              </a:fontRef>
            </p:style>
            <p:txBody>
              <a:bodyPr rtlCol="0" anchor="ctr"/>
              <a:lstStyle/>
              <a:p>
                <a:pPr algn="ctr"/>
                <a:r>
                  <a:rPr lang="en-US"/>
                  <a:t>Agent</a:t>
                </a:r>
              </a:p>
            </p:txBody>
          </p:sp>
          <p:cxnSp>
            <p:nvCxnSpPr>
              <p:cNvPr id="27" name="直接箭头连接符 26">
                <a:extLst>
                  <a:ext uri="{FF2B5EF4-FFF2-40B4-BE49-F238E27FC236}">
                    <a16:creationId xmlns:a16="http://schemas.microsoft.com/office/drawing/2014/main" id="{1DFF39F1-03CF-4370-9D48-E7A58211DCD7}"/>
                  </a:ext>
                </a:extLst>
              </p:cNvPr>
              <p:cNvCxnSpPr>
                <a:cxnSpLocks/>
              </p:cNvCxnSpPr>
              <p:nvPr/>
            </p:nvCxnSpPr>
            <p:spPr>
              <a:xfrm>
                <a:off x="4714409" y="4366465"/>
                <a:ext cx="95394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连接符: 肘形 27">
                <a:extLst>
                  <a:ext uri="{FF2B5EF4-FFF2-40B4-BE49-F238E27FC236}">
                    <a16:creationId xmlns:a16="http://schemas.microsoft.com/office/drawing/2014/main" id="{78785929-B37E-47F3-B298-9C70F82ED66F}"/>
                  </a:ext>
                </a:extLst>
              </p:cNvPr>
              <p:cNvCxnSpPr>
                <a:cxnSpLocks/>
              </p:cNvCxnSpPr>
              <p:nvPr/>
            </p:nvCxnSpPr>
            <p:spPr>
              <a:xfrm rot="16200000" flipH="1" flipV="1">
                <a:off x="5191898" y="2477187"/>
                <a:ext cx="65670" cy="2606550"/>
              </a:xfrm>
              <a:prstGeom prst="bentConnector3">
                <a:avLst>
                  <a:gd name="adj1" fmla="val -348104"/>
                </a:avLst>
              </a:prstGeom>
              <a:ln>
                <a:tailEnd type="triangle"/>
              </a:ln>
            </p:spPr>
            <p:style>
              <a:lnRef idx="1">
                <a:schemeClr val="dk1"/>
              </a:lnRef>
              <a:fillRef idx="0">
                <a:schemeClr val="dk1"/>
              </a:fillRef>
              <a:effectRef idx="0">
                <a:schemeClr val="dk1"/>
              </a:effectRef>
              <a:fontRef idx="minor">
                <a:schemeClr val="tx1"/>
              </a:fontRef>
            </p:style>
          </p:cxnSp>
          <p:sp>
            <p:nvSpPr>
              <p:cNvPr id="29" name="文本框 28">
                <a:extLst>
                  <a:ext uri="{FF2B5EF4-FFF2-40B4-BE49-F238E27FC236}">
                    <a16:creationId xmlns:a16="http://schemas.microsoft.com/office/drawing/2014/main" id="{D9661B02-B49C-4564-99B1-8A9AF8E8FEE6}"/>
                  </a:ext>
                </a:extLst>
              </p:cNvPr>
              <p:cNvSpPr txBox="1"/>
              <p:nvPr/>
            </p:nvSpPr>
            <p:spPr>
              <a:xfrm>
                <a:off x="4792913" y="3900667"/>
                <a:ext cx="766557" cy="369332"/>
              </a:xfrm>
              <a:prstGeom prst="rect">
                <a:avLst/>
              </a:prstGeom>
              <a:noFill/>
            </p:spPr>
            <p:txBody>
              <a:bodyPr wrap="none" rtlCol="0">
                <a:spAutoFit/>
              </a:bodyPr>
              <a:lstStyle/>
              <a:p>
                <a:r>
                  <a:rPr lang="en-US"/>
                  <a:t>action</a:t>
                </a:r>
              </a:p>
            </p:txBody>
          </p:sp>
          <p:sp>
            <p:nvSpPr>
              <p:cNvPr id="30" name="文本框 29">
                <a:extLst>
                  <a:ext uri="{FF2B5EF4-FFF2-40B4-BE49-F238E27FC236}">
                    <a16:creationId xmlns:a16="http://schemas.microsoft.com/office/drawing/2014/main" id="{1019690D-4EEF-4940-BC95-073426C7D6C3}"/>
                  </a:ext>
                </a:extLst>
              </p:cNvPr>
              <p:cNvSpPr txBox="1"/>
              <p:nvPr/>
            </p:nvSpPr>
            <p:spPr>
              <a:xfrm>
                <a:off x="4161768" y="2990534"/>
                <a:ext cx="2417115" cy="474532"/>
              </a:xfrm>
              <a:prstGeom prst="rect">
                <a:avLst/>
              </a:prstGeom>
              <a:noFill/>
            </p:spPr>
            <p:txBody>
              <a:bodyPr wrap="none" rtlCol="0">
                <a:spAutoFit/>
              </a:bodyPr>
              <a:lstStyle/>
              <a:p>
                <a:r>
                  <a:rPr lang="en-US" dirty="0"/>
                  <a:t>observation &amp; reward</a:t>
                </a:r>
              </a:p>
            </p:txBody>
          </p:sp>
          <p:cxnSp>
            <p:nvCxnSpPr>
              <p:cNvPr id="31" name="连接符: 肘形 30">
                <a:extLst>
                  <a:ext uri="{FF2B5EF4-FFF2-40B4-BE49-F238E27FC236}">
                    <a16:creationId xmlns:a16="http://schemas.microsoft.com/office/drawing/2014/main" id="{F0775437-A333-4B39-80DF-9E982D90BCC9}"/>
                  </a:ext>
                </a:extLst>
              </p:cNvPr>
              <p:cNvCxnSpPr>
                <a:cxnSpLocks/>
              </p:cNvCxnSpPr>
              <p:nvPr/>
            </p:nvCxnSpPr>
            <p:spPr>
              <a:xfrm flipH="1">
                <a:off x="3268873" y="4366465"/>
                <a:ext cx="1305169" cy="12700"/>
              </a:xfrm>
              <a:prstGeom prst="bentConnector5">
                <a:avLst>
                  <a:gd name="adj1" fmla="val -34282"/>
                  <a:gd name="adj2" fmla="val 6618386"/>
                  <a:gd name="adj3" fmla="val 13967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E27D80E6-C11A-4F43-AFAF-D68148E7D6A7}"/>
                  </a:ext>
                </a:extLst>
              </p:cNvPr>
              <p:cNvSpPr txBox="1"/>
              <p:nvPr/>
            </p:nvSpPr>
            <p:spPr>
              <a:xfrm>
                <a:off x="3268873" y="4771302"/>
                <a:ext cx="1242391" cy="369332"/>
              </a:xfrm>
              <a:prstGeom prst="rect">
                <a:avLst/>
              </a:prstGeom>
              <a:noFill/>
            </p:spPr>
            <p:txBody>
              <a:bodyPr wrap="none" rtlCol="0">
                <a:spAutoFit/>
              </a:bodyPr>
              <a:lstStyle/>
              <a:p>
                <a:r>
                  <a:rPr lang="en-US" dirty="0"/>
                  <a:t>history info</a:t>
                </a:r>
              </a:p>
            </p:txBody>
          </p:sp>
          <p:sp>
            <p:nvSpPr>
              <p:cNvPr id="33" name="文本框 32">
                <a:extLst>
                  <a:ext uri="{FF2B5EF4-FFF2-40B4-BE49-F238E27FC236}">
                    <a16:creationId xmlns:a16="http://schemas.microsoft.com/office/drawing/2014/main" id="{22EFD7E5-8FCE-4408-A355-EC3607227512}"/>
                  </a:ext>
                </a:extLst>
              </p:cNvPr>
              <p:cNvSpPr txBox="1"/>
              <p:nvPr/>
            </p:nvSpPr>
            <p:spPr>
              <a:xfrm>
                <a:off x="1732096" y="3007913"/>
                <a:ext cx="1746184" cy="369332"/>
              </a:xfrm>
              <a:prstGeom prst="rect">
                <a:avLst/>
              </a:prstGeom>
              <a:noFill/>
            </p:spPr>
            <p:txBody>
              <a:bodyPr wrap="none" rtlCol="0">
                <a:spAutoFit/>
              </a:bodyPr>
              <a:lstStyle/>
              <a:p>
                <a:r>
                  <a:rPr lang="en-US"/>
                  <a:t>Training signal </a:t>
                </a:r>
                <a:r>
                  <a:rPr lang="el-GR"/>
                  <a:t>θ</a:t>
                </a:r>
                <a:r>
                  <a:rPr lang="en-US"/>
                  <a:t> </a:t>
                </a:r>
              </a:p>
            </p:txBody>
          </p:sp>
          <p:cxnSp>
            <p:nvCxnSpPr>
              <p:cNvPr id="34" name="连接符: 曲线 33">
                <a:extLst>
                  <a:ext uri="{FF2B5EF4-FFF2-40B4-BE49-F238E27FC236}">
                    <a16:creationId xmlns:a16="http://schemas.microsoft.com/office/drawing/2014/main" id="{0F17B6CB-87C3-4F63-86D5-63F6D9DE0C8D}"/>
                  </a:ext>
                </a:extLst>
              </p:cNvPr>
              <p:cNvCxnSpPr>
                <a:cxnSpLocks/>
              </p:cNvCxnSpPr>
              <p:nvPr/>
            </p:nvCxnSpPr>
            <p:spPr>
              <a:xfrm>
                <a:off x="3310913" y="3429000"/>
                <a:ext cx="384736" cy="384297"/>
              </a:xfrm>
              <a:prstGeom prst="curvedConnector3">
                <a:avLst>
                  <a:gd name="adj1" fmla="val 96721"/>
                </a:avLst>
              </a:prstGeom>
              <a:ln>
                <a:tailEnd type="triangle"/>
              </a:ln>
            </p:spPr>
            <p:style>
              <a:lnRef idx="1">
                <a:schemeClr val="dk1"/>
              </a:lnRef>
              <a:fillRef idx="0">
                <a:schemeClr val="dk1"/>
              </a:fillRef>
              <a:effectRef idx="0">
                <a:schemeClr val="dk1"/>
              </a:effectRef>
              <a:fontRef idx="minor">
                <a:schemeClr val="tx1"/>
              </a:fontRef>
            </p:style>
          </p:cxnSp>
        </p:grpSp>
        <p:pic>
          <p:nvPicPr>
            <p:cNvPr id="20" name="图片 19">
              <a:extLst>
                <a:ext uri="{FF2B5EF4-FFF2-40B4-BE49-F238E27FC236}">
                  <a16:creationId xmlns:a16="http://schemas.microsoft.com/office/drawing/2014/main" id="{D8BBE28C-8DEA-4320-A382-0F0D3210763B}"/>
                </a:ext>
              </a:extLst>
            </p:cNvPr>
            <p:cNvPicPr>
              <a:picLocks noChangeAspect="1"/>
            </p:cNvPicPr>
            <p:nvPr/>
          </p:nvPicPr>
          <p:blipFill>
            <a:blip r:embed="rId4"/>
            <a:stretch>
              <a:fillRect/>
            </a:stretch>
          </p:blipFill>
          <p:spPr>
            <a:xfrm>
              <a:off x="5487412" y="3281655"/>
              <a:ext cx="1433615" cy="773076"/>
            </a:xfrm>
            <a:prstGeom prst="rect">
              <a:avLst/>
            </a:prstGeom>
          </p:spPr>
        </p:pic>
        <p:sp>
          <p:nvSpPr>
            <p:cNvPr id="21" name="文本框 20">
              <a:extLst>
                <a:ext uri="{FF2B5EF4-FFF2-40B4-BE49-F238E27FC236}">
                  <a16:creationId xmlns:a16="http://schemas.microsoft.com/office/drawing/2014/main" id="{751AB5F6-DD29-457A-B066-278F0F026750}"/>
                </a:ext>
              </a:extLst>
            </p:cNvPr>
            <p:cNvSpPr txBox="1"/>
            <p:nvPr/>
          </p:nvSpPr>
          <p:spPr>
            <a:xfrm>
              <a:off x="5634162" y="3442837"/>
              <a:ext cx="1115818" cy="363946"/>
            </a:xfrm>
            <a:prstGeom prst="rect">
              <a:avLst/>
            </a:prstGeom>
            <a:noFill/>
          </p:spPr>
          <p:txBody>
            <a:bodyPr wrap="none" rtlCol="0">
              <a:spAutoFit/>
            </a:bodyPr>
            <a:lstStyle/>
            <a:p>
              <a:r>
                <a:rPr lang="en-US" dirty="0"/>
                <a:t>simulator</a:t>
              </a:r>
            </a:p>
          </p:txBody>
        </p:sp>
      </p:grpSp>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19C22979-047D-4190-A40F-2A5979E3AB75}"/>
                  </a:ext>
                </a:extLst>
              </p:cNvPr>
              <p:cNvSpPr txBox="1"/>
              <p:nvPr/>
            </p:nvSpPr>
            <p:spPr>
              <a:xfrm>
                <a:off x="808261" y="4409648"/>
                <a:ext cx="8128828" cy="1846659"/>
              </a:xfrm>
              <a:prstGeom prst="rect">
                <a:avLst/>
              </a:prstGeom>
              <a:noFill/>
            </p:spPr>
            <p:txBody>
              <a:bodyPr wrap="none" lIns="0" tIns="0" rIns="0" bIns="0" rtlCol="0">
                <a:spAutoFit/>
              </a:bodyPr>
              <a:lstStyle/>
              <a:p>
                <a:pPr marL="342900" indent="-342900">
                  <a:buFont typeface="Arial" panose="020B0604020202020204" pitchFamily="34" charset="0"/>
                  <a:buChar char="•"/>
                </a:pPr>
                <a:r>
                  <a:rPr lang="en-US" sz="2000" b="1" i="1" dirty="0"/>
                  <a:t>History</a:t>
                </a:r>
                <a:r>
                  <a:rPr lang="en-US" sz="2000" i="1" dirty="0"/>
                  <a:t>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h</m:t>
                        </m:r>
                      </m:e>
                      <m:sub>
                        <m:r>
                          <a:rPr lang="en-US" sz="2000" b="0" i="1" dirty="0" smtClean="0">
                            <a:latin typeface="Cambria Math" panose="02040503050406030204" pitchFamily="18" charset="0"/>
                          </a:rPr>
                          <m:t>𝑡</m:t>
                        </m:r>
                      </m:sub>
                    </m:sSub>
                  </m:oMath>
                </a14:m>
                <a:r>
                  <a:rPr lang="en-US" sz="2000" i="1" dirty="0"/>
                  <a:t> =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1</m:t>
                        </m:r>
                      </m:sub>
                    </m:sSub>
                  </m:oMath>
                </a14:m>
                <a:r>
                  <a:rPr lang="en-US" sz="2000" i="1"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𝑜</m:t>
                        </m:r>
                      </m:e>
                      <m:sub>
                        <m:r>
                          <a:rPr lang="en-US" sz="2000" b="0" i="1" smtClean="0">
                            <a:latin typeface="Cambria Math" panose="02040503050406030204" pitchFamily="18" charset="0"/>
                          </a:rPr>
                          <m:t>1</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𝑟</m:t>
                        </m:r>
                      </m:e>
                      <m:sub>
                        <m:r>
                          <a:rPr lang="en-US" sz="2000" i="1">
                            <a:latin typeface="Cambria Math" panose="02040503050406030204" pitchFamily="18" charset="0"/>
                          </a:rPr>
                          <m:t>1</m:t>
                        </m:r>
                      </m:sub>
                    </m:sSub>
                  </m:oMath>
                </a14:m>
                <a:r>
                  <a:rPr lang="en-US" sz="2000" i="1" dirty="0"/>
                  <a:t>, . . . ,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𝑡</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𝑜</m:t>
                        </m:r>
                      </m:e>
                      <m:sub>
                        <m:r>
                          <a:rPr lang="en-US" sz="2000" b="0" i="1" smtClean="0">
                            <a:latin typeface="Cambria Math" panose="02040503050406030204" pitchFamily="18" charset="0"/>
                          </a:rPr>
                          <m:t>𝑡</m:t>
                        </m:r>
                      </m:sub>
                    </m:sSub>
                  </m:oMath>
                </a14:m>
                <a:r>
                  <a:rPr lang="en-US" sz="2000" i="1" dirty="0"/>
                  <a:t>,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𝑡</m:t>
                        </m:r>
                      </m:sub>
                    </m:sSub>
                  </m:oMath>
                </a14:m>
                <a:r>
                  <a:rPr lang="en-US" sz="2000" i="1" dirty="0"/>
                  <a:t>)</a:t>
                </a:r>
              </a:p>
              <a:p>
                <a:pPr marL="342900" indent="-342900">
                  <a:buFont typeface="Arial" panose="020B0604020202020204" pitchFamily="34" charset="0"/>
                  <a:buChar char="•"/>
                </a:pPr>
                <a:r>
                  <a:rPr lang="en-US" sz="2000" b="1" i="1" dirty="0"/>
                  <a:t>Agent </a:t>
                </a:r>
                <a:r>
                  <a:rPr lang="en-US" sz="2000" i="1" dirty="0"/>
                  <a:t>chooses action based on history</a:t>
                </a:r>
              </a:p>
              <a:p>
                <a:pPr marL="342900" indent="-342900">
                  <a:buFont typeface="Arial" panose="020B0604020202020204" pitchFamily="34" charset="0"/>
                  <a:buChar char="•"/>
                </a:pPr>
                <a:r>
                  <a:rPr lang="en-US" sz="2000" b="1" i="1" dirty="0"/>
                  <a:t>State</a:t>
                </a:r>
                <a:r>
                  <a:rPr lang="en-US" sz="2000" i="1" dirty="0"/>
                  <a:t> is information assumed to determine what happens next </a:t>
                </a:r>
              </a:p>
              <a:p>
                <a:pPr marL="800083" lvl="1" indent="-342900">
                  <a:buFont typeface="Arial" panose="020B0604020202020204" pitchFamily="34" charset="0"/>
                  <a:buChar char="•"/>
                </a:pPr>
                <a:r>
                  <a:rPr lang="en-US" sz="2000" i="1" dirty="0"/>
                  <a:t>Function of history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𝑠</m:t>
                        </m:r>
                      </m:e>
                      <m:sub>
                        <m:r>
                          <a:rPr lang="en-US" sz="2000" b="0" i="1" dirty="0">
                            <a:latin typeface="Cambria Math" panose="02040503050406030204" pitchFamily="18" charset="0"/>
                          </a:rPr>
                          <m:t>𝑡</m:t>
                        </m:r>
                      </m:sub>
                    </m:sSub>
                  </m:oMath>
                </a14:m>
                <a:r>
                  <a:rPr lang="en-US" sz="2000" i="1" dirty="0"/>
                  <a:t> = </a:t>
                </a:r>
                <a14:m>
                  <m:oMath xmlns:m="http://schemas.openxmlformats.org/officeDocument/2006/math">
                    <m:r>
                      <a:rPr lang="en-US" sz="2000" b="0" i="1" dirty="0" smtClean="0">
                        <a:latin typeface="Cambria Math" panose="02040503050406030204" pitchFamily="18" charset="0"/>
                      </a:rPr>
                      <m:t>(</m:t>
                    </m:r>
                    <m:sSub>
                      <m:sSubPr>
                        <m:ctrlPr>
                          <a:rPr lang="en-US" sz="2000" i="1" dirty="0">
                            <a:latin typeface="Cambria Math" panose="02040503050406030204" pitchFamily="18" charset="0"/>
                          </a:rPr>
                        </m:ctrlPr>
                      </m:sSubPr>
                      <m:e>
                        <m:r>
                          <a:rPr lang="en-US" sz="2000" b="0" i="1" dirty="0">
                            <a:latin typeface="Cambria Math" panose="02040503050406030204" pitchFamily="18" charset="0"/>
                          </a:rPr>
                          <m:t>h</m:t>
                        </m:r>
                      </m:e>
                      <m:sub>
                        <m:r>
                          <a:rPr lang="en-US" sz="2000" b="0" i="1" dirty="0">
                            <a:latin typeface="Cambria Math" panose="02040503050406030204" pitchFamily="18" charset="0"/>
                          </a:rPr>
                          <m:t>𝑡</m:t>
                        </m:r>
                      </m:sub>
                    </m:sSub>
                    <m:r>
                      <a:rPr lang="en-US" sz="2000" b="0" i="1" dirty="0" smtClean="0">
                        <a:latin typeface="Cambria Math" panose="02040503050406030204" pitchFamily="18" charset="0"/>
                      </a:rPr>
                      <m:t>)</m:t>
                    </m:r>
                  </m:oMath>
                </a14:m>
                <a:r>
                  <a:rPr lang="en-US" sz="2000" i="1" dirty="0"/>
                  <a:t> </a:t>
                </a:r>
              </a:p>
              <a:p>
                <a:pPr marL="800083" lvl="1" indent="-342900">
                  <a:buFont typeface="Arial" panose="020B0604020202020204" pitchFamily="34" charset="0"/>
                  <a:buChar char="•"/>
                </a:pPr>
                <a:r>
                  <a:rPr lang="en-US" sz="2000" i="1" dirty="0"/>
                  <a:t>State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sub>
                    </m:sSub>
                  </m:oMath>
                </a14:m>
                <a:r>
                  <a:rPr lang="en-US" sz="2000" i="1" dirty="0"/>
                  <a:t> is </a:t>
                </a:r>
                <a:r>
                  <a:rPr lang="en-US" sz="2000" b="1" i="1" dirty="0"/>
                  <a:t>Markov</a:t>
                </a:r>
                <a:r>
                  <a:rPr lang="en-US" sz="2000" i="1" dirty="0"/>
                  <a:t> if and only if  p(</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r>
                          <a:rPr lang="en-US" sz="2000" b="0" i="1" dirty="0" smtClean="0">
                            <a:latin typeface="Cambria Math" panose="02040503050406030204" pitchFamily="18" charset="0"/>
                          </a:rPr>
                          <m:t>+1</m:t>
                        </m:r>
                      </m:sub>
                    </m:sSub>
                    <m:r>
                      <a:rPr lang="en-US" sz="2000" i="1" dirty="0">
                        <a:latin typeface="Cambria Math" panose="02040503050406030204" pitchFamily="18" charset="0"/>
                      </a:rPr>
                      <m:t> </m:t>
                    </m:r>
                  </m:oMath>
                </a14:m>
                <a:r>
                  <a:rPr lang="en-US" sz="2000" i="1" dirty="0"/>
                  <a:t>|</a:t>
                </a:r>
                <a:r>
                  <a:rPr lang="en-US" sz="2000" dirty="0"/>
                  <a:t> </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sub>
                    </m:sSub>
                  </m:oMath>
                </a14:m>
                <a:r>
                  <a:rPr lang="en-US" sz="2000" i="1" dirty="0"/>
                  <a:t> ,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r>
                  <a:rPr lang="en-US" sz="2000" i="1" dirty="0"/>
                  <a:t>) = p(</a:t>
                </a:r>
                <a14:m>
                  <m:oMath xmlns:m="http://schemas.openxmlformats.org/officeDocument/2006/math">
                    <m:sSub>
                      <m:sSubPr>
                        <m:ctrlPr>
                          <a:rPr lang="en-US" sz="2000" i="1" dirty="0">
                            <a:latin typeface="Cambria Math" panose="02040503050406030204" pitchFamily="18" charset="0"/>
                          </a:rPr>
                        </m:ctrlPr>
                      </m:sSubPr>
                      <m:e>
                        <m:r>
                          <a:rPr lang="en-US" sz="2000" i="1" dirty="0">
                            <a:latin typeface="Cambria Math" panose="02040503050406030204" pitchFamily="18" charset="0"/>
                          </a:rPr>
                          <m:t>𝑠</m:t>
                        </m:r>
                      </m:e>
                      <m:sub>
                        <m:r>
                          <a:rPr lang="en-US" sz="2000" i="1" dirty="0">
                            <a:latin typeface="Cambria Math" panose="02040503050406030204" pitchFamily="18" charset="0"/>
                          </a:rPr>
                          <m:t>𝑡</m:t>
                        </m:r>
                        <m:r>
                          <a:rPr lang="en-US" sz="2000" b="0" i="1" dirty="0" smtClean="0">
                            <a:latin typeface="Cambria Math" panose="02040503050406030204" pitchFamily="18" charset="0"/>
                          </a:rPr>
                          <m:t>+1</m:t>
                        </m:r>
                      </m:sub>
                    </m:sSub>
                    <m:r>
                      <a:rPr lang="en-US" sz="2000" i="1" dirty="0">
                        <a:latin typeface="Cambria Math" panose="02040503050406030204" pitchFamily="18" charset="0"/>
                      </a:rPr>
                      <m:t> </m:t>
                    </m:r>
                  </m:oMath>
                </a14:m>
                <a:r>
                  <a:rPr lang="en-US" sz="2000" i="1" dirty="0"/>
                  <a:t>|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h</m:t>
                        </m:r>
                      </m:e>
                      <m:sub>
                        <m:r>
                          <a:rPr lang="en-US" sz="2000" i="1" dirty="0">
                            <a:latin typeface="Cambria Math" panose="02040503050406030204" pitchFamily="18" charset="0"/>
                          </a:rPr>
                          <m:t>𝑡</m:t>
                        </m:r>
                      </m:sub>
                    </m:sSub>
                  </m:oMath>
                </a14:m>
                <a:r>
                  <a:rPr lang="en-US" sz="2000" i="1" dirty="0"/>
                  <a:t> , </a:t>
                </a:r>
                <a14:m>
                  <m:oMath xmlns:m="http://schemas.openxmlformats.org/officeDocument/2006/math">
                    <m:sSub>
                      <m:sSubPr>
                        <m:ctrlPr>
                          <a:rPr lang="en-US" sz="2000" i="1" dirty="0">
                            <a:latin typeface="Cambria Math" panose="02040503050406030204" pitchFamily="18" charset="0"/>
                          </a:rPr>
                        </m:ctrlPr>
                      </m:sSubPr>
                      <m:e>
                        <m:r>
                          <a:rPr lang="en-US" sz="2000" b="0" i="1" dirty="0" smtClean="0">
                            <a:latin typeface="Cambria Math" panose="02040503050406030204" pitchFamily="18" charset="0"/>
                          </a:rPr>
                          <m:t>𝑎</m:t>
                        </m:r>
                      </m:e>
                      <m:sub>
                        <m:r>
                          <a:rPr lang="en-US" sz="2000" i="1" dirty="0">
                            <a:latin typeface="Cambria Math" panose="02040503050406030204" pitchFamily="18" charset="0"/>
                          </a:rPr>
                          <m:t>𝑡</m:t>
                        </m:r>
                      </m:sub>
                    </m:sSub>
                  </m:oMath>
                </a14:m>
                <a:r>
                  <a:rPr lang="en-US" sz="2000" i="1" dirty="0"/>
                  <a:t>) </a:t>
                </a:r>
              </a:p>
              <a:p>
                <a:pPr marL="800083" lvl="1" indent="-342900">
                  <a:buFont typeface="Arial" panose="020B0604020202020204" pitchFamily="34" charset="0"/>
                  <a:buChar char="•"/>
                </a:pPr>
                <a:r>
                  <a:rPr lang="en-US" sz="2000" i="1" dirty="0"/>
                  <a:t>Future is independent of past given present</a:t>
                </a:r>
                <a:endParaRPr lang="en-US" sz="2000" i="1" dirty="0">
                  <a:gradFill>
                    <a:gsLst>
                      <a:gs pos="2917">
                        <a:schemeClr val="tx1"/>
                      </a:gs>
                      <a:gs pos="30000">
                        <a:schemeClr val="tx1"/>
                      </a:gs>
                    </a:gsLst>
                    <a:lin ang="5400000" scaled="0"/>
                  </a:gradFill>
                </a:endParaRPr>
              </a:p>
            </p:txBody>
          </p:sp>
        </mc:Choice>
        <mc:Fallback xmlns="">
          <p:sp>
            <p:nvSpPr>
              <p:cNvPr id="36" name="文本框 35">
                <a:extLst>
                  <a:ext uri="{FF2B5EF4-FFF2-40B4-BE49-F238E27FC236}">
                    <a16:creationId xmlns:a16="http://schemas.microsoft.com/office/drawing/2014/main" id="{19C22979-047D-4190-A40F-2A5979E3AB75}"/>
                  </a:ext>
                </a:extLst>
              </p:cNvPr>
              <p:cNvSpPr txBox="1">
                <a:spLocks noRot="1" noChangeAspect="1" noMove="1" noResize="1" noEditPoints="1" noAdjustHandles="1" noChangeArrowheads="1" noChangeShapeType="1" noTextEdit="1"/>
              </p:cNvSpPr>
              <p:nvPr/>
            </p:nvSpPr>
            <p:spPr>
              <a:xfrm>
                <a:off x="808261" y="4409648"/>
                <a:ext cx="8128828" cy="1846659"/>
              </a:xfrm>
              <a:prstGeom prst="rect">
                <a:avLst/>
              </a:prstGeom>
              <a:blipFill>
                <a:blip r:embed="rId5"/>
                <a:stretch>
                  <a:fillRect l="-1800" t="-3960" b="-7921"/>
                </a:stretch>
              </a:blipFill>
            </p:spPr>
            <p:txBody>
              <a:bodyPr/>
              <a:lstStyle/>
              <a:p>
                <a:r>
                  <a:rPr lang="en-US">
                    <a:noFill/>
                  </a:rPr>
                  <a:t> </a:t>
                </a:r>
              </a:p>
            </p:txBody>
          </p:sp>
        </mc:Fallback>
      </mc:AlternateContent>
    </p:spTree>
    <p:extLst>
      <p:ext uri="{BB962C8B-B14F-4D97-AF65-F5344CB8AC3E}">
        <p14:creationId xmlns:p14="http://schemas.microsoft.com/office/powerpoint/2010/main" val="98263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a:extLst>
              <a:ext uri="{FF2B5EF4-FFF2-40B4-BE49-F238E27FC236}">
                <a16:creationId xmlns:a16="http://schemas.microsoft.com/office/drawing/2014/main" id="{A41F46E9-8EB4-4CD4-9EB4-8ACE91CBDE1E}"/>
              </a:ext>
            </a:extLst>
          </p:cNvPr>
          <p:cNvSpPr txBox="1"/>
          <p:nvPr/>
        </p:nvSpPr>
        <p:spPr>
          <a:xfrm>
            <a:off x="578498" y="1144902"/>
            <a:ext cx="1846659" cy="553998"/>
          </a:xfrm>
          <a:prstGeom prst="rect">
            <a:avLst/>
          </a:prstGeom>
          <a:noFill/>
        </p:spPr>
        <p:txBody>
          <a:bodyPr wrap="none" lIns="0" tIns="0" rIns="0" bIns="0" rtlCol="0">
            <a:spAutoFit/>
          </a:bodyPr>
          <a:lstStyle/>
          <a:p>
            <a:pPr algn="l"/>
            <a:r>
              <a:rPr lang="zh-CN" altLang="en-US" sz="3600" b="1" dirty="0">
                <a:gradFill>
                  <a:gsLst>
                    <a:gs pos="2917">
                      <a:schemeClr val="tx1"/>
                    </a:gs>
                    <a:gs pos="30000">
                      <a:schemeClr val="tx1"/>
                    </a:gs>
                  </a:gsLst>
                  <a:lin ang="5400000" scaled="0"/>
                </a:gradFill>
              </a:rPr>
              <a:t>强化学习</a:t>
            </a:r>
            <a:endParaRPr lang="en-US" sz="3600" b="1" dirty="0">
              <a:gradFill>
                <a:gsLst>
                  <a:gs pos="2917">
                    <a:schemeClr val="tx1"/>
                  </a:gs>
                  <a:gs pos="30000">
                    <a:schemeClr val="tx1"/>
                  </a:gs>
                </a:gsLst>
                <a:lin ang="5400000" scaled="0"/>
              </a:gradFill>
            </a:endParaRPr>
          </a:p>
        </p:txBody>
      </p:sp>
      <p:grpSp>
        <p:nvGrpSpPr>
          <p:cNvPr id="6" name="组合 5">
            <a:extLst>
              <a:ext uri="{FF2B5EF4-FFF2-40B4-BE49-F238E27FC236}">
                <a16:creationId xmlns:a16="http://schemas.microsoft.com/office/drawing/2014/main" id="{359584BC-08C1-49F4-8EBB-57A6C1E25430}"/>
              </a:ext>
            </a:extLst>
          </p:cNvPr>
          <p:cNvGrpSpPr/>
          <p:nvPr/>
        </p:nvGrpSpPr>
        <p:grpSpPr>
          <a:xfrm>
            <a:off x="694069" y="2299124"/>
            <a:ext cx="10803862" cy="4308872"/>
            <a:chOff x="694069" y="1907238"/>
            <a:chExt cx="10803862" cy="4308872"/>
          </a:xfrm>
        </p:grpSpPr>
        <p:sp>
          <p:nvSpPr>
            <p:cNvPr id="36" name="文本框 35">
              <a:extLst>
                <a:ext uri="{FF2B5EF4-FFF2-40B4-BE49-F238E27FC236}">
                  <a16:creationId xmlns:a16="http://schemas.microsoft.com/office/drawing/2014/main" id="{19C22979-047D-4190-A40F-2A5979E3AB75}"/>
                </a:ext>
              </a:extLst>
            </p:cNvPr>
            <p:cNvSpPr txBox="1"/>
            <p:nvPr/>
          </p:nvSpPr>
          <p:spPr>
            <a:xfrm>
              <a:off x="694069" y="1907238"/>
              <a:ext cx="10803862" cy="4308872"/>
            </a:xfrm>
            <a:prstGeom prst="rect">
              <a:avLst/>
            </a:prstGeom>
            <a:noFill/>
          </p:spPr>
          <p:txBody>
            <a:bodyPr wrap="square" lIns="0" tIns="0" rIns="0" bIns="0" rtlCol="0">
              <a:spAutoFit/>
            </a:bodyPr>
            <a:lstStyle/>
            <a:p>
              <a:pPr marL="342900" indent="-342900">
                <a:buFont typeface="Arial" panose="020B0604020202020204" pitchFamily="34" charset="0"/>
                <a:buChar char="•"/>
              </a:pPr>
              <a:r>
                <a:rPr lang="en-US" sz="2000" b="1" dirty="0"/>
                <a:t>Goal </a:t>
              </a:r>
              <a:r>
                <a:rPr lang="en-US" sz="2000" dirty="0"/>
                <a:t>select actions to maximize total expected future reward</a:t>
              </a:r>
            </a:p>
            <a:p>
              <a:pPr marL="800083" lvl="1" indent="-342900">
                <a:buFont typeface="Arial" panose="020B0604020202020204" pitchFamily="34" charset="0"/>
                <a:buChar char="•"/>
              </a:pPr>
              <a:r>
                <a:rPr lang="en-US" sz="2000" i="1" dirty="0"/>
                <a:t>balancing immediate &amp; long-term rewards</a:t>
              </a:r>
            </a:p>
            <a:p>
              <a:pPr lvl="1"/>
              <a:endParaRPr lang="en-US" sz="2000" dirty="0"/>
            </a:p>
            <a:p>
              <a:pPr marL="342900" indent="-342900">
                <a:buFont typeface="Arial" panose="020B0604020202020204" pitchFamily="34" charset="0"/>
                <a:buChar char="•"/>
              </a:pPr>
              <a:r>
                <a:rPr lang="en-US" sz="2000" b="1" dirty="0"/>
                <a:t>Policy</a:t>
              </a:r>
              <a:r>
                <a:rPr lang="en-US" sz="2000" dirty="0"/>
                <a:t> π determines how the agent chooses actions</a:t>
              </a:r>
            </a:p>
            <a:p>
              <a:pPr marL="800083" lvl="1" indent="-342900">
                <a:buFont typeface="Arial" panose="020B0604020202020204" pitchFamily="34" charset="0"/>
                <a:buChar char="•"/>
              </a:pPr>
              <a:r>
                <a:rPr lang="en-US" sz="2000" i="1" dirty="0"/>
                <a:t>Deterministic policy </a:t>
              </a:r>
            </a:p>
            <a:p>
              <a:pPr lvl="1"/>
              <a:endParaRPr lang="en-US" sz="2000" i="1" dirty="0"/>
            </a:p>
            <a:p>
              <a:pPr lvl="1"/>
              <a:endParaRPr lang="en-US" sz="2000" i="1" dirty="0"/>
            </a:p>
            <a:p>
              <a:pPr marL="800083" lvl="1" indent="-342900">
                <a:buFont typeface="Arial" panose="020B0604020202020204" pitchFamily="34" charset="0"/>
                <a:buChar char="•"/>
              </a:pPr>
              <a:r>
                <a:rPr lang="en-US" sz="2000" i="1" dirty="0"/>
                <a:t>Stochastic policy</a:t>
              </a:r>
            </a:p>
            <a:p>
              <a:pPr lvl="1"/>
              <a:endParaRPr lang="en-US" sz="2000" dirty="0"/>
            </a:p>
            <a:p>
              <a:pPr lvl="1"/>
              <a:endParaRPr lang="en-US" sz="2000" dirty="0"/>
            </a:p>
            <a:p>
              <a:endParaRPr lang="en-US" sz="2000" dirty="0"/>
            </a:p>
            <a:p>
              <a:pPr marL="342900" indent="-342900">
                <a:buFont typeface="Arial" panose="020B0604020202020204" pitchFamily="34" charset="0"/>
                <a:buChar char="•"/>
              </a:pPr>
              <a:r>
                <a:rPr lang="en-US" sz="2000" b="1" dirty="0"/>
                <a:t>Value function </a:t>
              </a:r>
              <a:r>
                <a:rPr lang="en-US" sz="2000" dirty="0"/>
                <a:t>expected discounted sum of future rewards under a policy π</a:t>
              </a:r>
              <a:endParaRPr lang="en-US" sz="2000" b="1" dirty="0"/>
            </a:p>
            <a:p>
              <a:pPr lvl="1"/>
              <a:r>
                <a:rPr lang="en-US" sz="2000" dirty="0"/>
                <a:t>  </a:t>
              </a:r>
              <a:endParaRPr lang="en-US"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endParaRPr lang="en-US" sz="2000" dirty="0">
                <a:gradFill>
                  <a:gsLst>
                    <a:gs pos="2917">
                      <a:schemeClr val="tx1"/>
                    </a:gs>
                    <a:gs pos="30000">
                      <a:schemeClr val="tx1"/>
                    </a:gs>
                  </a:gsLst>
                  <a:lin ang="5400000" scaled="0"/>
                </a:gradFill>
              </a:endParaRPr>
            </a:p>
          </p:txBody>
        </p:sp>
        <p:pic>
          <p:nvPicPr>
            <p:cNvPr id="3" name="图片 2">
              <a:extLst>
                <a:ext uri="{FF2B5EF4-FFF2-40B4-BE49-F238E27FC236}">
                  <a16:creationId xmlns:a16="http://schemas.microsoft.com/office/drawing/2014/main" id="{CE9E0362-B5F1-49C3-9399-3EA12C42D3E9}"/>
                </a:ext>
              </a:extLst>
            </p:cNvPr>
            <p:cNvPicPr>
              <a:picLocks noChangeAspect="1"/>
            </p:cNvPicPr>
            <p:nvPr/>
          </p:nvPicPr>
          <p:blipFill>
            <a:blip r:embed="rId2"/>
            <a:stretch>
              <a:fillRect/>
            </a:stretch>
          </p:blipFill>
          <p:spPr>
            <a:xfrm>
              <a:off x="3085322" y="3575793"/>
              <a:ext cx="1293844" cy="326542"/>
            </a:xfrm>
            <a:prstGeom prst="rect">
              <a:avLst/>
            </a:prstGeom>
          </p:spPr>
        </p:pic>
        <p:pic>
          <p:nvPicPr>
            <p:cNvPr id="4" name="图片 3">
              <a:extLst>
                <a:ext uri="{FF2B5EF4-FFF2-40B4-BE49-F238E27FC236}">
                  <a16:creationId xmlns:a16="http://schemas.microsoft.com/office/drawing/2014/main" id="{9451FCAA-F4FD-4322-81A1-A2D04C236D4F}"/>
                </a:ext>
              </a:extLst>
            </p:cNvPr>
            <p:cNvPicPr>
              <a:picLocks noChangeAspect="1"/>
            </p:cNvPicPr>
            <p:nvPr/>
          </p:nvPicPr>
          <p:blipFill>
            <a:blip r:embed="rId3"/>
            <a:stretch>
              <a:fillRect/>
            </a:stretch>
          </p:blipFill>
          <p:spPr>
            <a:xfrm>
              <a:off x="3186231" y="4609200"/>
              <a:ext cx="2858623" cy="312853"/>
            </a:xfrm>
            <a:prstGeom prst="rect">
              <a:avLst/>
            </a:prstGeom>
          </p:spPr>
        </p:pic>
        <p:pic>
          <p:nvPicPr>
            <p:cNvPr id="5" name="图片 4">
              <a:extLst>
                <a:ext uri="{FF2B5EF4-FFF2-40B4-BE49-F238E27FC236}">
                  <a16:creationId xmlns:a16="http://schemas.microsoft.com/office/drawing/2014/main" id="{0419C4E2-69F8-43F8-9BEB-3736367734B2}"/>
                </a:ext>
              </a:extLst>
            </p:cNvPr>
            <p:cNvPicPr>
              <a:picLocks noChangeAspect="1"/>
            </p:cNvPicPr>
            <p:nvPr/>
          </p:nvPicPr>
          <p:blipFill>
            <a:blip r:embed="rId4"/>
            <a:stretch>
              <a:fillRect/>
            </a:stretch>
          </p:blipFill>
          <p:spPr>
            <a:xfrm>
              <a:off x="3085322" y="5806656"/>
              <a:ext cx="4080588" cy="328856"/>
            </a:xfrm>
            <a:prstGeom prst="rect">
              <a:avLst/>
            </a:prstGeom>
          </p:spPr>
        </p:pic>
      </p:grpSp>
    </p:spTree>
    <p:extLst>
      <p:ext uri="{BB962C8B-B14F-4D97-AF65-F5344CB8AC3E}">
        <p14:creationId xmlns:p14="http://schemas.microsoft.com/office/powerpoint/2010/main" val="405075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D1B17-D8D7-4127-BA8C-49065165A893}"/>
              </a:ext>
            </a:extLst>
          </p:cNvPr>
          <p:cNvSpPr>
            <a:spLocks noGrp="1"/>
          </p:cNvSpPr>
          <p:nvPr>
            <p:ph type="title"/>
          </p:nvPr>
        </p:nvSpPr>
        <p:spPr>
          <a:xfrm>
            <a:off x="3788070" y="289107"/>
            <a:ext cx="9144000" cy="553998"/>
          </a:xfrm>
        </p:spPr>
        <p:txBody>
          <a:bodyPr/>
          <a:lstStyle/>
          <a:p>
            <a:r>
              <a:rPr lang="zh-CN" altLang="en-US" dirty="0"/>
              <a:t>单机异步的</a:t>
            </a:r>
            <a:r>
              <a:rPr lang="en-US" altLang="zh-CN" dirty="0"/>
              <a:t>DQN</a:t>
            </a:r>
            <a:r>
              <a:rPr lang="zh-CN" altLang="en-US" dirty="0"/>
              <a:t>的例子</a:t>
            </a:r>
            <a:endParaRPr lang="en-US" dirty="0"/>
          </a:p>
        </p:txBody>
      </p:sp>
      <p:pic>
        <p:nvPicPr>
          <p:cNvPr id="4" name="图片 3">
            <a:extLst>
              <a:ext uri="{FF2B5EF4-FFF2-40B4-BE49-F238E27FC236}">
                <a16:creationId xmlns:a16="http://schemas.microsoft.com/office/drawing/2014/main" id="{D784B496-4971-4127-BA64-3402C8F8700C}"/>
              </a:ext>
            </a:extLst>
          </p:cNvPr>
          <p:cNvPicPr>
            <a:picLocks noChangeAspect="1"/>
          </p:cNvPicPr>
          <p:nvPr/>
        </p:nvPicPr>
        <p:blipFill>
          <a:blip r:embed="rId2"/>
          <a:stretch>
            <a:fillRect/>
          </a:stretch>
        </p:blipFill>
        <p:spPr>
          <a:xfrm>
            <a:off x="6511982" y="889967"/>
            <a:ext cx="4799557" cy="5832764"/>
          </a:xfrm>
          <a:prstGeom prst="rect">
            <a:avLst/>
          </a:prstGeom>
        </p:spPr>
      </p:pic>
      <p:pic>
        <p:nvPicPr>
          <p:cNvPr id="5" name="图片 4">
            <a:extLst>
              <a:ext uri="{FF2B5EF4-FFF2-40B4-BE49-F238E27FC236}">
                <a16:creationId xmlns:a16="http://schemas.microsoft.com/office/drawing/2014/main" id="{0EEFF71C-3E24-4569-B63F-DDF9FCFD955A}"/>
              </a:ext>
            </a:extLst>
          </p:cNvPr>
          <p:cNvPicPr>
            <a:picLocks noChangeAspect="1"/>
          </p:cNvPicPr>
          <p:nvPr/>
        </p:nvPicPr>
        <p:blipFill>
          <a:blip r:embed="rId3"/>
          <a:stretch>
            <a:fillRect/>
          </a:stretch>
        </p:blipFill>
        <p:spPr>
          <a:xfrm>
            <a:off x="174646" y="1631429"/>
            <a:ext cx="6570710" cy="4452970"/>
          </a:xfrm>
          <a:prstGeom prst="rect">
            <a:avLst/>
          </a:prstGeom>
        </p:spPr>
      </p:pic>
      <p:pic>
        <p:nvPicPr>
          <p:cNvPr id="3" name="图片 2">
            <a:extLst>
              <a:ext uri="{FF2B5EF4-FFF2-40B4-BE49-F238E27FC236}">
                <a16:creationId xmlns:a16="http://schemas.microsoft.com/office/drawing/2014/main" id="{7C3BF9E0-FBBA-499A-83CE-C8B25903D876}"/>
              </a:ext>
            </a:extLst>
          </p:cNvPr>
          <p:cNvPicPr>
            <a:picLocks noChangeAspect="1"/>
          </p:cNvPicPr>
          <p:nvPr/>
        </p:nvPicPr>
        <p:blipFill>
          <a:blip r:embed="rId4"/>
          <a:stretch>
            <a:fillRect/>
          </a:stretch>
        </p:blipFill>
        <p:spPr>
          <a:xfrm>
            <a:off x="232391" y="155606"/>
            <a:ext cx="2718543" cy="1235989"/>
          </a:xfrm>
          <a:prstGeom prst="rect">
            <a:avLst/>
          </a:prstGeom>
        </p:spPr>
      </p:pic>
      <p:sp>
        <p:nvSpPr>
          <p:cNvPr id="6" name="矩形: 圆角 5">
            <a:extLst>
              <a:ext uri="{FF2B5EF4-FFF2-40B4-BE49-F238E27FC236}">
                <a16:creationId xmlns:a16="http://schemas.microsoft.com/office/drawing/2014/main" id="{87457347-2EBF-406F-B08A-98A2663EBF90}"/>
              </a:ext>
            </a:extLst>
          </p:cNvPr>
          <p:cNvSpPr/>
          <p:nvPr/>
        </p:nvSpPr>
        <p:spPr bwMode="auto">
          <a:xfrm>
            <a:off x="425963" y="1800402"/>
            <a:ext cx="1431235"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标注: 线形 7">
            <a:extLst>
              <a:ext uri="{FF2B5EF4-FFF2-40B4-BE49-F238E27FC236}">
                <a16:creationId xmlns:a16="http://schemas.microsoft.com/office/drawing/2014/main" id="{9F7D9240-117C-4145-AAC8-BCAF6CDF506E}"/>
              </a:ext>
            </a:extLst>
          </p:cNvPr>
          <p:cNvSpPr/>
          <p:nvPr/>
        </p:nvSpPr>
        <p:spPr bwMode="auto">
          <a:xfrm>
            <a:off x="2447868" y="1388958"/>
            <a:ext cx="1431233"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initialize env</a:t>
            </a:r>
          </a:p>
        </p:txBody>
      </p:sp>
      <p:sp>
        <p:nvSpPr>
          <p:cNvPr id="9" name="矩形: 圆角 8">
            <a:extLst>
              <a:ext uri="{FF2B5EF4-FFF2-40B4-BE49-F238E27FC236}">
                <a16:creationId xmlns:a16="http://schemas.microsoft.com/office/drawing/2014/main" id="{A3524DE8-7141-42C9-B48C-EA7EC01CEF37}"/>
              </a:ext>
            </a:extLst>
          </p:cNvPr>
          <p:cNvSpPr/>
          <p:nvPr/>
        </p:nvSpPr>
        <p:spPr bwMode="auto">
          <a:xfrm>
            <a:off x="397566" y="2469637"/>
            <a:ext cx="3083969"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标注: 线形 9">
            <a:extLst>
              <a:ext uri="{FF2B5EF4-FFF2-40B4-BE49-F238E27FC236}">
                <a16:creationId xmlns:a16="http://schemas.microsoft.com/office/drawing/2014/main" id="{B320761E-4BFF-410B-A54A-D42A69358875}"/>
              </a:ext>
            </a:extLst>
          </p:cNvPr>
          <p:cNvSpPr/>
          <p:nvPr/>
        </p:nvSpPr>
        <p:spPr bwMode="auto">
          <a:xfrm>
            <a:off x="4151719" y="2048530"/>
            <a:ext cx="1817439"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initialize policy</a:t>
            </a:r>
          </a:p>
        </p:txBody>
      </p:sp>
      <p:sp>
        <p:nvSpPr>
          <p:cNvPr id="11" name="矩形: 圆角 10">
            <a:extLst>
              <a:ext uri="{FF2B5EF4-FFF2-40B4-BE49-F238E27FC236}">
                <a16:creationId xmlns:a16="http://schemas.microsoft.com/office/drawing/2014/main" id="{F3947CDD-B944-44B1-92F4-3375B322EA17}"/>
              </a:ext>
            </a:extLst>
          </p:cNvPr>
          <p:cNvSpPr/>
          <p:nvPr/>
        </p:nvSpPr>
        <p:spPr bwMode="auto">
          <a:xfrm>
            <a:off x="795132" y="4183305"/>
            <a:ext cx="3595124" cy="912369"/>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标注: 线形 11">
            <a:extLst>
              <a:ext uri="{FF2B5EF4-FFF2-40B4-BE49-F238E27FC236}">
                <a16:creationId xmlns:a16="http://schemas.microsoft.com/office/drawing/2014/main" id="{E46150AE-C054-4E11-9BE1-9C77A96F288E}"/>
              </a:ext>
            </a:extLst>
          </p:cNvPr>
          <p:cNvSpPr/>
          <p:nvPr/>
        </p:nvSpPr>
        <p:spPr bwMode="auto">
          <a:xfrm>
            <a:off x="4088039" y="3671230"/>
            <a:ext cx="1817439"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Rollout data</a:t>
            </a:r>
          </a:p>
        </p:txBody>
      </p:sp>
      <p:sp>
        <p:nvSpPr>
          <p:cNvPr id="13" name="矩形: 圆角 12">
            <a:extLst>
              <a:ext uri="{FF2B5EF4-FFF2-40B4-BE49-F238E27FC236}">
                <a16:creationId xmlns:a16="http://schemas.microsoft.com/office/drawing/2014/main" id="{BAFEC512-73F9-469E-8919-1EBF8DA45FD4}"/>
              </a:ext>
            </a:extLst>
          </p:cNvPr>
          <p:cNvSpPr/>
          <p:nvPr/>
        </p:nvSpPr>
        <p:spPr bwMode="auto">
          <a:xfrm>
            <a:off x="795132" y="5896975"/>
            <a:ext cx="2653274" cy="18742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标注: 线形 13">
            <a:extLst>
              <a:ext uri="{FF2B5EF4-FFF2-40B4-BE49-F238E27FC236}">
                <a16:creationId xmlns:a16="http://schemas.microsoft.com/office/drawing/2014/main" id="{FF6BAF63-D98F-48D6-B030-F33CA020D5DF}"/>
              </a:ext>
            </a:extLst>
          </p:cNvPr>
          <p:cNvSpPr/>
          <p:nvPr/>
        </p:nvSpPr>
        <p:spPr bwMode="auto">
          <a:xfrm>
            <a:off x="4088039" y="6084399"/>
            <a:ext cx="1817439" cy="373368"/>
          </a:xfrm>
          <a:prstGeom prst="borderCallout1">
            <a:avLst>
              <a:gd name="adj1" fmla="val 18750"/>
              <a:gd name="adj2" fmla="val -8333"/>
              <a:gd name="adj3" fmla="val -15277"/>
              <a:gd name="adj4" fmla="val -33958"/>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Update policy</a:t>
            </a:r>
          </a:p>
        </p:txBody>
      </p:sp>
      <p:sp>
        <p:nvSpPr>
          <p:cNvPr id="15" name="矩形: 圆角 14">
            <a:extLst>
              <a:ext uri="{FF2B5EF4-FFF2-40B4-BE49-F238E27FC236}">
                <a16:creationId xmlns:a16="http://schemas.microsoft.com/office/drawing/2014/main" id="{4C2A1EA7-9365-43E9-8A2B-89CD88A080F6}"/>
              </a:ext>
            </a:extLst>
          </p:cNvPr>
          <p:cNvSpPr/>
          <p:nvPr/>
        </p:nvSpPr>
        <p:spPr bwMode="auto">
          <a:xfrm>
            <a:off x="76201" y="2826034"/>
            <a:ext cx="6503031" cy="3860261"/>
          </a:xfrm>
          <a:prstGeom prst="roundRect">
            <a:avLst/>
          </a:prstGeom>
          <a:noFill/>
          <a:ln w="9525" cap="flat" cmpd="sng" algn="ctr">
            <a:solidFill>
              <a:schemeClr val="accent4"/>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文本框 15">
            <a:extLst>
              <a:ext uri="{FF2B5EF4-FFF2-40B4-BE49-F238E27FC236}">
                <a16:creationId xmlns:a16="http://schemas.microsoft.com/office/drawing/2014/main" id="{E2709C09-FC2A-444D-B83C-B2C82B7B4D16}"/>
              </a:ext>
            </a:extLst>
          </p:cNvPr>
          <p:cNvSpPr txBox="1"/>
          <p:nvPr/>
        </p:nvSpPr>
        <p:spPr>
          <a:xfrm>
            <a:off x="4743500" y="2943529"/>
            <a:ext cx="1279196" cy="276999"/>
          </a:xfrm>
          <a:prstGeom prst="rect">
            <a:avLst/>
          </a:prstGeom>
          <a:noFill/>
        </p:spPr>
        <p:txBody>
          <a:bodyPr wrap="none" lIns="0" tIns="0" rIns="0" bIns="0" rtlCol="0">
            <a:spAutoFit/>
          </a:bodyPr>
          <a:lstStyle/>
          <a:p>
            <a:pPr algn="l"/>
            <a:r>
              <a:rPr lang="en-US" sz="1800" i="1" dirty="0">
                <a:gradFill>
                  <a:gsLst>
                    <a:gs pos="2917">
                      <a:schemeClr val="tx1"/>
                    </a:gs>
                    <a:gs pos="30000">
                      <a:schemeClr val="tx1"/>
                    </a:gs>
                  </a:gsLst>
                  <a:lin ang="5400000" scaled="0"/>
                </a:gradFill>
              </a:rPr>
              <a:t>training loop</a:t>
            </a:r>
          </a:p>
        </p:txBody>
      </p:sp>
      <p:sp>
        <p:nvSpPr>
          <p:cNvPr id="20" name="矩形: 圆角 19">
            <a:extLst>
              <a:ext uri="{FF2B5EF4-FFF2-40B4-BE49-F238E27FC236}">
                <a16:creationId xmlns:a16="http://schemas.microsoft.com/office/drawing/2014/main" id="{09A9E55D-8B46-4A7E-B1C8-34D1232EEDC9}"/>
              </a:ext>
            </a:extLst>
          </p:cNvPr>
          <p:cNvSpPr/>
          <p:nvPr/>
        </p:nvSpPr>
        <p:spPr bwMode="auto">
          <a:xfrm>
            <a:off x="6830549" y="2180929"/>
            <a:ext cx="4317538" cy="874644"/>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标注: 线形 20">
            <a:extLst>
              <a:ext uri="{FF2B5EF4-FFF2-40B4-BE49-F238E27FC236}">
                <a16:creationId xmlns:a16="http://schemas.microsoft.com/office/drawing/2014/main" id="{9A378781-F33A-4DA7-87BA-D0A6022CAFA1}"/>
              </a:ext>
            </a:extLst>
          </p:cNvPr>
          <p:cNvSpPr/>
          <p:nvPr/>
        </p:nvSpPr>
        <p:spPr bwMode="auto">
          <a:xfrm>
            <a:off x="10528855" y="1675162"/>
            <a:ext cx="1431233"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model</a:t>
            </a:r>
          </a:p>
        </p:txBody>
      </p:sp>
      <p:sp>
        <p:nvSpPr>
          <p:cNvPr id="23" name="矩形: 圆角 22">
            <a:extLst>
              <a:ext uri="{FF2B5EF4-FFF2-40B4-BE49-F238E27FC236}">
                <a16:creationId xmlns:a16="http://schemas.microsoft.com/office/drawing/2014/main" id="{D8AFE3AB-402B-44FC-8236-132041EB439F}"/>
              </a:ext>
            </a:extLst>
          </p:cNvPr>
          <p:cNvSpPr/>
          <p:nvPr/>
        </p:nvSpPr>
        <p:spPr bwMode="auto">
          <a:xfrm>
            <a:off x="6745356" y="3595619"/>
            <a:ext cx="3738532" cy="837350"/>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标注: 线形 23">
            <a:extLst>
              <a:ext uri="{FF2B5EF4-FFF2-40B4-BE49-F238E27FC236}">
                <a16:creationId xmlns:a16="http://schemas.microsoft.com/office/drawing/2014/main" id="{CCCE19BD-B3FA-4459-BFD9-C02F5B8479B6}"/>
              </a:ext>
            </a:extLst>
          </p:cNvPr>
          <p:cNvSpPr/>
          <p:nvPr/>
        </p:nvSpPr>
        <p:spPr bwMode="auto">
          <a:xfrm>
            <a:off x="10528855" y="3137881"/>
            <a:ext cx="1663145"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inference</a:t>
            </a:r>
          </a:p>
        </p:txBody>
      </p:sp>
      <p:sp>
        <p:nvSpPr>
          <p:cNvPr id="26" name="矩形: 圆角 25">
            <a:extLst>
              <a:ext uri="{FF2B5EF4-FFF2-40B4-BE49-F238E27FC236}">
                <a16:creationId xmlns:a16="http://schemas.microsoft.com/office/drawing/2014/main" id="{4D00A626-A344-4DB6-A844-698346B7CF45}"/>
              </a:ext>
            </a:extLst>
          </p:cNvPr>
          <p:cNvSpPr/>
          <p:nvPr/>
        </p:nvSpPr>
        <p:spPr bwMode="auto">
          <a:xfrm>
            <a:off x="6767838" y="4554339"/>
            <a:ext cx="4682039" cy="2131955"/>
          </a:xfrm>
          <a:prstGeom prst="roundRect">
            <a:avLst/>
          </a:prstGeom>
          <a:noFill/>
          <a:ln>
            <a:prstDash val="dashDot"/>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标注: 线形 27">
            <a:extLst>
              <a:ext uri="{FF2B5EF4-FFF2-40B4-BE49-F238E27FC236}">
                <a16:creationId xmlns:a16="http://schemas.microsoft.com/office/drawing/2014/main" id="{C26E16F0-77AD-4776-9258-F1F3DAFC9078}"/>
              </a:ext>
            </a:extLst>
          </p:cNvPr>
          <p:cNvSpPr/>
          <p:nvPr/>
        </p:nvSpPr>
        <p:spPr bwMode="auto">
          <a:xfrm>
            <a:off x="10528854" y="4087247"/>
            <a:ext cx="1663145" cy="373368"/>
          </a:xfrm>
          <a:prstGeom prst="borderCallout1">
            <a:avLst/>
          </a:prstGeom>
          <a:ln>
            <a:prstDash val="sysDash"/>
            <a:headEnd type="none" w="med" len="med"/>
            <a:tailEnd type="none" w="med" len="med"/>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pitchFamily="34" charset="0"/>
              </a:rPr>
              <a:t>Policy update</a:t>
            </a:r>
          </a:p>
        </p:txBody>
      </p:sp>
    </p:spTree>
    <p:extLst>
      <p:ext uri="{BB962C8B-B14F-4D97-AF65-F5344CB8AC3E}">
        <p14:creationId xmlns:p14="http://schemas.microsoft.com/office/powerpoint/2010/main" val="42461622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F8B63-44A4-46E2-81A8-C680301DB5BB}"/>
              </a:ext>
            </a:extLst>
          </p:cNvPr>
          <p:cNvSpPr>
            <a:spLocks noGrp="1"/>
          </p:cNvSpPr>
          <p:nvPr>
            <p:ph type="title"/>
          </p:nvPr>
        </p:nvSpPr>
        <p:spPr>
          <a:xfrm>
            <a:off x="893202" y="2598003"/>
            <a:ext cx="10937242" cy="1661993"/>
          </a:xfrm>
        </p:spPr>
        <p:txBody>
          <a:bodyPr/>
          <a:lstStyle/>
          <a:p>
            <a:r>
              <a:rPr lang="zh-CN" altLang="en-US" dirty="0"/>
              <a:t>强化学习和机器学习有什么差别？</a:t>
            </a:r>
            <a:br>
              <a:rPr lang="en-US" altLang="zh-CN" dirty="0"/>
            </a:br>
            <a:br>
              <a:rPr lang="en-US" altLang="zh-CN" dirty="0"/>
            </a:br>
            <a:r>
              <a:rPr lang="zh-CN" altLang="en-US" dirty="0"/>
              <a:t>强化学习系统面临什么和机器学习系统不一样的挑战？</a:t>
            </a:r>
            <a:endParaRPr lang="en-US" dirty="0"/>
          </a:p>
        </p:txBody>
      </p:sp>
    </p:spTree>
    <p:extLst>
      <p:ext uri="{BB962C8B-B14F-4D97-AF65-F5344CB8AC3E}">
        <p14:creationId xmlns:p14="http://schemas.microsoft.com/office/powerpoint/2010/main" val="168250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162661C-A5F3-4873-95F0-B7404973D6EE}">
  <ds:schemaRefs>
    <ds:schemaRef ds:uri="http://schemas.microsoft.com/sharepoint/v3/contenttype/forms"/>
  </ds:schemaRefs>
</ds:datastoreItem>
</file>

<file path=customXml/itemProps2.xml><?xml version="1.0" encoding="utf-8"?>
<ds:datastoreItem xmlns:ds="http://schemas.openxmlformats.org/officeDocument/2006/customXml" ds:itemID="{6E40EAF5-E385-4F4D-B474-B0ABFA4BFB50}">
  <ds:schemaRefs>
    <ds:schemaRef ds:uri="http://schemas.openxmlformats.org/package/2006/metadata/core-properties"/>
    <ds:schemaRef ds:uri="http://schemas.microsoft.com/office/2006/documentManagement/types"/>
    <ds:schemaRef ds:uri="http://schemas.microsoft.com/office/infopath/2007/PartnerControls"/>
    <ds:schemaRef ds:uri="cf19287f-c95b-489e-b120-7cecafd1d699"/>
    <ds:schemaRef ds:uri="http://purl.org/dc/elements/1.1/"/>
    <ds:schemaRef ds:uri="http://schemas.microsoft.com/office/2006/metadata/properties"/>
    <ds:schemaRef ds:uri="http://schemas.microsoft.com/sharepoint/v3"/>
    <ds:schemaRef ds:uri="http://purl.org/dc/terms/"/>
    <ds:schemaRef ds:uri="89a4766a-e9e1-4d58-841b-4c85ba9c1d4b"/>
    <ds:schemaRef ds:uri="http://www.w3.org/XML/1998/namespace"/>
    <ds:schemaRef ds:uri="http://purl.org/dc/dcmitype/"/>
  </ds:schemaRefs>
</ds:datastoreItem>
</file>

<file path=customXml/itemProps3.xml><?xml version="1.0" encoding="utf-8"?>
<ds:datastoreItem xmlns:ds="http://schemas.openxmlformats.org/officeDocument/2006/customXml" ds:itemID="{CD0481E3-AB85-4B40-9BB9-740D10B0587A}"/>
</file>

<file path=docProps/app.xml><?xml version="1.0" encoding="utf-8"?>
<Properties xmlns="http://schemas.openxmlformats.org/officeDocument/2006/extended-properties" xmlns:vt="http://schemas.openxmlformats.org/officeDocument/2006/docPropsVTypes">
  <TotalTime>0</TotalTime>
  <Words>1822</Words>
  <Application>Microsoft Office PowerPoint</Application>
  <PresentationFormat>宽屏</PresentationFormat>
  <Paragraphs>278</Paragraphs>
  <Slides>38</Slides>
  <Notes>8</Notes>
  <HiddenSlides>1</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38</vt:i4>
      </vt:variant>
    </vt:vector>
  </HeadingPairs>
  <TitlesOfParts>
    <vt:vector size="50" baseType="lpstr">
      <vt:lpstr>-apple-system</vt:lpstr>
      <vt:lpstr>Arial Unicode MS</vt:lpstr>
      <vt:lpstr>Arial</vt:lpstr>
      <vt:lpstr>Calibri</vt:lpstr>
      <vt:lpstr>Cambria Math</vt:lpstr>
      <vt:lpstr>Consolas</vt:lpstr>
      <vt:lpstr>Segoe UI</vt:lpstr>
      <vt:lpstr>Segoe UI Semibold</vt:lpstr>
      <vt:lpstr>Segoe UI Semilight</vt:lpstr>
      <vt:lpstr>Wingdings</vt:lpstr>
      <vt:lpstr>WHITE TEMPLATE</vt:lpstr>
      <vt:lpstr>SOFT BLACK TEMPLATE</vt:lpstr>
      <vt:lpstr>人工智能系统 System for AI    强化学习系统 System for Reinforcement Learning</vt:lpstr>
      <vt:lpstr>1) 强化学习的基本概念 2) 强化学习中存在的系统的挑战 3) 当前的强化学习平台 4) 案例研究 : Ray &amp; RLlib 5) 总结和思考 6) 参考资料 </vt:lpstr>
      <vt:lpstr>真实世界的问题: 在不确定的情况下做正确的序列选择</vt:lpstr>
      <vt:lpstr>PowerPoint 演示文稿</vt:lpstr>
      <vt:lpstr>PowerPoint 演示文稿</vt:lpstr>
      <vt:lpstr>PowerPoint 演示文稿</vt:lpstr>
      <vt:lpstr>PowerPoint 演示文稿</vt:lpstr>
      <vt:lpstr>单机异步的DQN的例子</vt:lpstr>
      <vt:lpstr>强化学习和机器学习有什么差别？  强化学习系统面临什么和机器学习系统不一样的挑战？</vt:lpstr>
      <vt:lpstr>大量难以复用的强化学习代码库</vt:lpstr>
      <vt:lpstr>PowerPoint 演示文稿</vt:lpstr>
      <vt:lpstr>算法上的一点差别可能会极大影响结果</vt:lpstr>
      <vt:lpstr>强化学习的执行策略多种多样，底层可使用的通信框架各式各样</vt:lpstr>
      <vt:lpstr>不同的强化学习算法结构差异很大</vt:lpstr>
      <vt:lpstr>强化学习算法和分布式架构互相影响</vt:lpstr>
      <vt:lpstr>强化学习算法和分布式架构互相影响</vt:lpstr>
      <vt:lpstr>小结</vt:lpstr>
      <vt:lpstr>强化学习需要实时采集数据</vt:lpstr>
      <vt:lpstr>采集数据的效率是收敛的关键！</vt:lpstr>
      <vt:lpstr>Apex框架让worker分布式地rollout data</vt:lpstr>
      <vt:lpstr>强化学习训练需要切换context</vt:lpstr>
      <vt:lpstr>强化学习训练需要切换context</vt:lpstr>
      <vt:lpstr>当前的强化学习平台</vt:lpstr>
      <vt:lpstr>案例研究: Ray and RLlib</vt:lpstr>
      <vt:lpstr>案例研究: Ray and RLlib</vt:lpstr>
      <vt:lpstr>案例研究: Ray and RLlib</vt:lpstr>
      <vt:lpstr>友好的分布式编程接口</vt:lpstr>
      <vt:lpstr>基于Ray的简单的异步DQN的例子</vt:lpstr>
      <vt:lpstr> 为了容易使用而设计的模块化算法</vt:lpstr>
      <vt:lpstr> 为了容易使用而设计的模块化算法</vt:lpstr>
      <vt:lpstr>支持的强化学习算法</vt:lpstr>
      <vt:lpstr>支持的复杂的环境</vt:lpstr>
      <vt:lpstr>快速的序列化和反序列话</vt:lpstr>
      <vt:lpstr>快速的序列化和反序列话</vt:lpstr>
      <vt:lpstr>PowerPoint 演示文稿</vt:lpstr>
      <vt:lpstr>RLlib的小总结</vt:lpstr>
      <vt:lpstr>强化学习的其他挑战</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2020-06-23T01:53:54Z</dcterms:created>
  <dcterms:modified xsi:type="dcterms:W3CDTF">2020-09-28T07:21:26Z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